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03" r:id="rId2"/>
    <p:sldId id="275" r:id="rId3"/>
    <p:sldId id="276" r:id="rId4"/>
    <p:sldId id="272" r:id="rId5"/>
    <p:sldId id="256" r:id="rId6"/>
    <p:sldId id="284" r:id="rId7"/>
    <p:sldId id="300" r:id="rId8"/>
    <p:sldId id="270" r:id="rId9"/>
    <p:sldId id="262" r:id="rId10"/>
    <p:sldId id="279" r:id="rId11"/>
    <p:sldId id="278" r:id="rId12"/>
    <p:sldId id="277" r:id="rId13"/>
    <p:sldId id="294" r:id="rId14"/>
    <p:sldId id="271" r:id="rId15"/>
    <p:sldId id="286" r:id="rId16"/>
    <p:sldId id="287" r:id="rId17"/>
    <p:sldId id="306" r:id="rId18"/>
    <p:sldId id="307" r:id="rId19"/>
    <p:sldId id="318" r:id="rId20"/>
    <p:sldId id="308" r:id="rId21"/>
    <p:sldId id="309" r:id="rId22"/>
    <p:sldId id="285" r:id="rId23"/>
    <p:sldId id="315" r:id="rId24"/>
    <p:sldId id="312" r:id="rId25"/>
    <p:sldId id="282" r:id="rId26"/>
    <p:sldId id="313" r:id="rId27"/>
    <p:sldId id="316" r:id="rId28"/>
    <p:sldId id="317" r:id="rId29"/>
    <p:sldId id="283" r:id="rId30"/>
    <p:sldId id="319" r:id="rId31"/>
    <p:sldId id="320" r:id="rId32"/>
    <p:sldId id="321" r:id="rId33"/>
    <p:sldId id="311" r:id="rId34"/>
    <p:sldId id="301" r:id="rId35"/>
    <p:sldId id="302" r:id="rId36"/>
    <p:sldId id="265" r:id="rId37"/>
  </p:sldIdLst>
  <p:sldSz cx="12192000" cy="6858000"/>
  <p:notesSz cx="6858000" cy="9144000"/>
  <p:embeddedFontLst>
    <p:embeddedFont>
      <p:font typeface="12롯데마트드림Bold" panose="02020603020101020101" pitchFamily="18" charset="-127"/>
      <p:regular r:id="rId38"/>
    </p:embeddedFont>
    <p:embeddedFont>
      <p:font typeface="12롯데마트드림Light" panose="02020603020101020101" pitchFamily="18" charset="-127"/>
      <p:regular r:id="rId39"/>
    </p:embeddedFont>
    <p:embeddedFont>
      <p:font typeface="12롯데마트드림Medium" panose="02020603020101020101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695"/>
    <a:srgbClr val="019B83"/>
    <a:srgbClr val="008BCC"/>
    <a:srgbClr val="67778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56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2160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7066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406" b="0" i="0">
                <a:solidFill>
                  <a:srgbClr val="6A4A70"/>
                </a:solidFill>
                <a:latin typeface="Noto Sans CJK JP Regular"/>
                <a:cs typeface="Noto Sans CJK JP Regular"/>
              </a:defRPr>
            </a:lvl1pPr>
          </a:lstStyle>
          <a:p>
            <a:pPr marL="8929">
              <a:lnSpc>
                <a:spcPts val="1477"/>
              </a:lnSpc>
            </a:pPr>
            <a:r>
              <a:rPr lang="en-US" spc="-74"/>
              <a:t>FREE</a:t>
            </a:r>
            <a:r>
              <a:rPr lang="en-US" spc="18"/>
              <a:t> </a:t>
            </a:r>
            <a:r>
              <a:rPr lang="en-US" spc="-14"/>
              <a:t>ELECTRONS</a:t>
            </a:r>
            <a:endParaRPr lang="en-US" spc="-14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7/14/2018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6338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9001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32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887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439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70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984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476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892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2EC19-BCE5-4D3D-9A66-198AE4B06B66}" type="datetimeFigureOut">
              <a:rPr lang="ko-KR" altLang="en-US" smtClean="0"/>
              <a:t>2018-07-14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0F865-A4F1-4D8A-B413-4664A14C50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252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gif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svg"/><Relationship Id="rId7" Type="http://schemas.openxmlformats.org/officeDocument/2006/relationships/image" Target="../media/image7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svg"/><Relationship Id="rId10" Type="http://schemas.openxmlformats.org/officeDocument/2006/relationships/image" Target="../media/image21.svg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7AE50C3-AC3F-4D01-AEF9-101600B991F3}"/>
              </a:ext>
            </a:extLst>
          </p:cNvPr>
          <p:cNvSpPr/>
          <p:nvPr/>
        </p:nvSpPr>
        <p:spPr>
          <a:xfrm>
            <a:off x="-1" y="0"/>
            <a:ext cx="332024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F209E3E-00D7-4D5D-9A95-D0C22D5282D3}"/>
              </a:ext>
            </a:extLst>
          </p:cNvPr>
          <p:cNvSpPr/>
          <p:nvPr/>
        </p:nvSpPr>
        <p:spPr>
          <a:xfrm>
            <a:off x="8868793" y="0"/>
            <a:ext cx="332320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FC901D-5B36-443F-A1B8-08F8AB00A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49" y="0"/>
            <a:ext cx="5548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53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59CFD-A275-4E0C-B897-45D26F8D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23" y="1079103"/>
            <a:ext cx="6760303" cy="5227276"/>
          </a:xfrm>
          <a:prstGeom prst="rect">
            <a:avLst/>
          </a:prstGeom>
        </p:spPr>
      </p:pic>
      <p:sp>
        <p:nvSpPr>
          <p:cNvPr id="12" name="object 13">
            <a:extLst>
              <a:ext uri="{FF2B5EF4-FFF2-40B4-BE49-F238E27FC236}">
                <a16:creationId xmlns:a16="http://schemas.microsoft.com/office/drawing/2014/main" id="{4213A03C-7758-437D-AA29-0F61AE34C4C1}"/>
              </a:ext>
            </a:extLst>
          </p:cNvPr>
          <p:cNvSpPr/>
          <p:nvPr/>
        </p:nvSpPr>
        <p:spPr>
          <a:xfrm>
            <a:off x="-714375" y="1318742"/>
            <a:ext cx="13004800" cy="4220515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DBC19-DBB1-4A3E-8771-22302229A9E4}"/>
              </a:ext>
            </a:extLst>
          </p:cNvPr>
          <p:cNvSpPr txBox="1"/>
          <p:nvPr/>
        </p:nvSpPr>
        <p:spPr>
          <a:xfrm>
            <a:off x="2832260" y="2761222"/>
            <a:ext cx="960047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데이터들이 </a:t>
            </a:r>
            <a:r>
              <a:rPr lang="ko-KR" altLang="en-US" sz="4500" dirty="0">
                <a:solidFill>
                  <a:schemeClr val="bg1"/>
                </a:solidFill>
                <a:highlight>
                  <a:srgbClr val="FF00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부정확</a:t>
            </a:r>
            <a:r>
              <a:rPr lang="en-US" altLang="ko-KR" sz="4500" dirty="0">
                <a:solidFill>
                  <a:schemeClr val="bg1"/>
                </a:solidFill>
                <a:highlight>
                  <a:srgbClr val="FF00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4500" dirty="0">
                <a:solidFill>
                  <a:schemeClr val="bg1"/>
                </a:solidFill>
                <a:highlight>
                  <a:srgbClr val="FF0000"/>
                </a:highlight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불분명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13F25-71BF-444A-B121-992AE96F698E}"/>
              </a:ext>
            </a:extLst>
          </p:cNvPr>
          <p:cNvSpPr txBox="1"/>
          <p:nvPr/>
        </p:nvSpPr>
        <p:spPr>
          <a:xfrm>
            <a:off x="186252" y="82094"/>
            <a:ext cx="1468672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15027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59CFD-A275-4E0C-B897-45D26F8D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23" y="1079103"/>
            <a:ext cx="6760303" cy="5227276"/>
          </a:xfrm>
          <a:prstGeom prst="rect">
            <a:avLst/>
          </a:prstGeom>
        </p:spPr>
      </p:pic>
      <p:sp>
        <p:nvSpPr>
          <p:cNvPr id="19" name="object 13">
            <a:extLst>
              <a:ext uri="{FF2B5EF4-FFF2-40B4-BE49-F238E27FC236}">
                <a16:creationId xmlns:a16="http://schemas.microsoft.com/office/drawing/2014/main" id="{17D694EF-066E-4D7C-96C0-AC7A4288EBA0}"/>
              </a:ext>
            </a:extLst>
          </p:cNvPr>
          <p:cNvSpPr/>
          <p:nvPr/>
        </p:nvSpPr>
        <p:spPr>
          <a:xfrm>
            <a:off x="-714375" y="1318742"/>
            <a:ext cx="13004800" cy="4220515"/>
          </a:xfrm>
          <a:prstGeom prst="rect">
            <a:avLst/>
          </a:prstGeom>
          <a:solidFill>
            <a:schemeClr val="bg2">
              <a:lumMod val="50000"/>
              <a:alpha val="8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DDBC19-DBB1-4A3E-8771-22302229A9E4}"/>
              </a:ext>
            </a:extLst>
          </p:cNvPr>
          <p:cNvSpPr txBox="1"/>
          <p:nvPr/>
        </p:nvSpPr>
        <p:spPr>
          <a:xfrm>
            <a:off x="2374140" y="2722750"/>
            <a:ext cx="77659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우리가 직접 데이터를 만들자</a:t>
            </a:r>
            <a:r>
              <a:rPr lang="en-US" altLang="ko-KR" sz="5000" dirty="0">
                <a:solidFill>
                  <a:schemeClr val="bg1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</a:t>
            </a:r>
            <a:endParaRPr lang="ko-KR" altLang="en-US" sz="5000" dirty="0">
              <a:solidFill>
                <a:schemeClr val="bg1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F3152E-90E9-4707-9940-8AC93895111D}"/>
              </a:ext>
            </a:extLst>
          </p:cNvPr>
          <p:cNvSpPr txBox="1"/>
          <p:nvPr/>
        </p:nvSpPr>
        <p:spPr>
          <a:xfrm>
            <a:off x="186252" y="82094"/>
            <a:ext cx="1468672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35220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E02290-70B8-4596-909A-A25BD55C5D2A}"/>
              </a:ext>
            </a:extLst>
          </p:cNvPr>
          <p:cNvSpPr/>
          <p:nvPr/>
        </p:nvSpPr>
        <p:spPr>
          <a:xfrm>
            <a:off x="461839" y="851224"/>
            <a:ext cx="2994284" cy="135325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879E79-C7FE-44DF-A293-FD9B58F6CEDA}"/>
              </a:ext>
            </a:extLst>
          </p:cNvPr>
          <p:cNvSpPr/>
          <p:nvPr/>
        </p:nvSpPr>
        <p:spPr>
          <a:xfrm>
            <a:off x="461839" y="986842"/>
            <a:ext cx="2994284" cy="2594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D66952-D603-45BF-9E3E-06B817B5FB91}"/>
              </a:ext>
            </a:extLst>
          </p:cNvPr>
          <p:cNvSpPr/>
          <p:nvPr/>
        </p:nvSpPr>
        <p:spPr>
          <a:xfrm>
            <a:off x="1052647" y="3053111"/>
            <a:ext cx="18124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fall down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C5C693E-FC8F-4352-8E35-0A4AEAFA73FF}"/>
              </a:ext>
            </a:extLst>
          </p:cNvPr>
          <p:cNvGrpSpPr/>
          <p:nvPr/>
        </p:nvGrpSpPr>
        <p:grpSpPr>
          <a:xfrm>
            <a:off x="4463066" y="841700"/>
            <a:ext cx="2994284" cy="2730176"/>
            <a:chOff x="798286" y="1480457"/>
            <a:chExt cx="3399221" cy="292825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B00395E2-06CE-4346-B2A0-FF0D38BE4408}"/>
                </a:ext>
              </a:extLst>
            </p:cNvPr>
            <p:cNvSpPr/>
            <p:nvPr/>
          </p:nvSpPr>
          <p:spPr>
            <a:xfrm>
              <a:off x="798286" y="1480457"/>
              <a:ext cx="3399221" cy="145143"/>
            </a:xfrm>
            <a:prstGeom prst="rect">
              <a:avLst/>
            </a:prstGeom>
            <a:gradFill>
              <a:gsLst>
                <a:gs pos="0">
                  <a:srgbClr val="171695"/>
                </a:gs>
                <a:gs pos="100000">
                  <a:srgbClr val="00A1C7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486741B-1DFE-43FD-9196-DD07B99B751F}"/>
                </a:ext>
              </a:extLst>
            </p:cNvPr>
            <p:cNvSpPr/>
            <p:nvPr/>
          </p:nvSpPr>
          <p:spPr>
            <a:xfrm>
              <a:off x="798286" y="1625600"/>
              <a:ext cx="3399221" cy="2783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562FD5-8147-443C-9C52-93CA0841BA7E}"/>
              </a:ext>
            </a:extLst>
          </p:cNvPr>
          <p:cNvSpPr/>
          <p:nvPr/>
        </p:nvSpPr>
        <p:spPr>
          <a:xfrm>
            <a:off x="5415281" y="3019925"/>
            <a:ext cx="1089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sleep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47DF444-7FCD-406A-8220-2E2F7D241F47}"/>
              </a:ext>
            </a:extLst>
          </p:cNvPr>
          <p:cNvGrpSpPr/>
          <p:nvPr/>
        </p:nvGrpSpPr>
        <p:grpSpPr>
          <a:xfrm>
            <a:off x="8492867" y="841700"/>
            <a:ext cx="2994284" cy="2730176"/>
            <a:chOff x="798286" y="1480457"/>
            <a:chExt cx="3399221" cy="2928257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BE3CF04-4E9C-4B73-8A61-5EAF4E8F3CDF}"/>
                </a:ext>
              </a:extLst>
            </p:cNvPr>
            <p:cNvSpPr/>
            <p:nvPr/>
          </p:nvSpPr>
          <p:spPr>
            <a:xfrm>
              <a:off x="798286" y="1480457"/>
              <a:ext cx="3399221" cy="145143"/>
            </a:xfrm>
            <a:prstGeom prst="rect">
              <a:avLst/>
            </a:prstGeom>
            <a:gradFill>
              <a:gsLst>
                <a:gs pos="0">
                  <a:srgbClr val="171695"/>
                </a:gs>
                <a:gs pos="100000">
                  <a:srgbClr val="00A1C7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C894BCD-4DBF-4A4F-8D99-8FCE4D3146D3}"/>
                </a:ext>
              </a:extLst>
            </p:cNvPr>
            <p:cNvSpPr/>
            <p:nvPr/>
          </p:nvSpPr>
          <p:spPr>
            <a:xfrm>
              <a:off x="798286" y="1625600"/>
              <a:ext cx="3399221" cy="2783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B054F8-EA52-437D-8E13-7D37D3491C08}"/>
              </a:ext>
            </a:extLst>
          </p:cNvPr>
          <p:cNvSpPr/>
          <p:nvPr/>
        </p:nvSpPr>
        <p:spPr>
          <a:xfrm>
            <a:off x="9765158" y="3017878"/>
            <a:ext cx="664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sit</a:t>
            </a:r>
            <a:endParaRPr lang="ko-KR" altLang="en-US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AC9010D2-877B-4F9C-AF95-C3CF0177137E}"/>
              </a:ext>
            </a:extLst>
          </p:cNvPr>
          <p:cNvGrpSpPr/>
          <p:nvPr/>
        </p:nvGrpSpPr>
        <p:grpSpPr>
          <a:xfrm>
            <a:off x="2363917" y="3832550"/>
            <a:ext cx="2994284" cy="2730176"/>
            <a:chOff x="798286" y="1480457"/>
            <a:chExt cx="3399221" cy="292825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D58F7B9-4B40-4935-8E1D-561DDA6FCC46}"/>
                </a:ext>
              </a:extLst>
            </p:cNvPr>
            <p:cNvSpPr/>
            <p:nvPr/>
          </p:nvSpPr>
          <p:spPr>
            <a:xfrm>
              <a:off x="798286" y="1480457"/>
              <a:ext cx="3399221" cy="145143"/>
            </a:xfrm>
            <a:prstGeom prst="rect">
              <a:avLst/>
            </a:prstGeom>
            <a:gradFill>
              <a:gsLst>
                <a:gs pos="0">
                  <a:srgbClr val="171695"/>
                </a:gs>
                <a:gs pos="100000">
                  <a:srgbClr val="00A1C7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ED09CB82-CF2E-46C7-82E9-88E0ABA83132}"/>
                </a:ext>
              </a:extLst>
            </p:cNvPr>
            <p:cNvSpPr/>
            <p:nvPr/>
          </p:nvSpPr>
          <p:spPr>
            <a:xfrm>
              <a:off x="798286" y="1625600"/>
              <a:ext cx="3399221" cy="2783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9267666-E6FA-4C42-A9FD-07993EF7FF23}"/>
              </a:ext>
            </a:extLst>
          </p:cNvPr>
          <p:cNvSpPr/>
          <p:nvPr/>
        </p:nvSpPr>
        <p:spPr>
          <a:xfrm>
            <a:off x="3407664" y="6045014"/>
            <a:ext cx="988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walk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DADDFA9-2845-4312-A268-414C4E1F0F13}"/>
              </a:ext>
            </a:extLst>
          </p:cNvPr>
          <p:cNvGrpSpPr/>
          <p:nvPr/>
        </p:nvGrpSpPr>
        <p:grpSpPr>
          <a:xfrm>
            <a:off x="6393718" y="3832550"/>
            <a:ext cx="2994284" cy="2730176"/>
            <a:chOff x="798286" y="1480457"/>
            <a:chExt cx="3399221" cy="292825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D874B3A8-9570-48AF-BB55-8718A71DE5BF}"/>
                </a:ext>
              </a:extLst>
            </p:cNvPr>
            <p:cNvSpPr/>
            <p:nvPr/>
          </p:nvSpPr>
          <p:spPr>
            <a:xfrm>
              <a:off x="798286" y="1480457"/>
              <a:ext cx="3399221" cy="145143"/>
            </a:xfrm>
            <a:prstGeom prst="rect">
              <a:avLst/>
            </a:prstGeom>
            <a:gradFill>
              <a:gsLst>
                <a:gs pos="0">
                  <a:srgbClr val="171695"/>
                </a:gs>
                <a:gs pos="100000">
                  <a:srgbClr val="00A1C7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BD57B99E-79E4-413A-89BF-AFDB84086D93}"/>
                </a:ext>
              </a:extLst>
            </p:cNvPr>
            <p:cNvSpPr/>
            <p:nvPr/>
          </p:nvSpPr>
          <p:spPr>
            <a:xfrm>
              <a:off x="798286" y="1625600"/>
              <a:ext cx="3399221" cy="2783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6CAFBBA-E3F2-4B91-89B4-55D2CFA7A2D7}"/>
              </a:ext>
            </a:extLst>
          </p:cNvPr>
          <p:cNvSpPr/>
          <p:nvPr/>
        </p:nvSpPr>
        <p:spPr>
          <a:xfrm>
            <a:off x="7390675" y="6033734"/>
            <a:ext cx="1106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bend</a:t>
            </a:r>
            <a:endParaRPr lang="ko-KR" altLang="en-US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5EC21-FEF4-471C-B908-0E82E75C8A6D}"/>
              </a:ext>
            </a:extLst>
          </p:cNvPr>
          <p:cNvSpPr txBox="1"/>
          <p:nvPr/>
        </p:nvSpPr>
        <p:spPr>
          <a:xfrm>
            <a:off x="186252" y="82094"/>
            <a:ext cx="1468672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수집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453577-4C43-488F-99CA-26749C9236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77" y="4018145"/>
            <a:ext cx="2627790" cy="20458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0E910A-1BFD-4ED3-9662-29A9675DE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67" y="1049817"/>
            <a:ext cx="2643084" cy="20268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A7FC28A-C259-4C5D-AE71-C17FCBF0C4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716" y="1020823"/>
            <a:ext cx="2715010" cy="205586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C33D0CB-6EDD-431A-A826-751F744BEB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54" y="4012670"/>
            <a:ext cx="2715010" cy="20512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50CF19F-E089-465D-BCC6-41F6FBABB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09" y="1020269"/>
            <a:ext cx="2776368" cy="205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20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E02290-70B8-4596-909A-A25BD55C5D2A}"/>
              </a:ext>
            </a:extLst>
          </p:cNvPr>
          <p:cNvSpPr/>
          <p:nvPr/>
        </p:nvSpPr>
        <p:spPr>
          <a:xfrm>
            <a:off x="1558411" y="1932542"/>
            <a:ext cx="3710964" cy="172229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879E79-C7FE-44DF-A293-FD9B58F6CEDA}"/>
              </a:ext>
            </a:extLst>
          </p:cNvPr>
          <p:cNvSpPr/>
          <p:nvPr/>
        </p:nvSpPr>
        <p:spPr>
          <a:xfrm>
            <a:off x="1558411" y="2068161"/>
            <a:ext cx="3710964" cy="33024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ED66952-D603-45BF-9E3E-06B817B5FB91}"/>
              </a:ext>
            </a:extLst>
          </p:cNvPr>
          <p:cNvSpPr/>
          <p:nvPr/>
        </p:nvSpPr>
        <p:spPr>
          <a:xfrm>
            <a:off x="2522423" y="4764942"/>
            <a:ext cx="182985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fall down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15EC21-FEF4-471C-B908-0E82E75C8A6D}"/>
              </a:ext>
            </a:extLst>
          </p:cNvPr>
          <p:cNvSpPr txBox="1"/>
          <p:nvPr/>
        </p:nvSpPr>
        <p:spPr>
          <a:xfrm>
            <a:off x="186252" y="82094"/>
            <a:ext cx="1468672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수집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00A858-02CE-4865-9B04-7677C2C3A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318" y="2109420"/>
            <a:ext cx="3387586" cy="261694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F59DFEC-7A2F-4868-B5AF-E9101823D47D}"/>
              </a:ext>
            </a:extLst>
          </p:cNvPr>
          <p:cNvSpPr txBox="1"/>
          <p:nvPr/>
        </p:nvSpPr>
        <p:spPr>
          <a:xfrm>
            <a:off x="5766482" y="2459504"/>
            <a:ext cx="5340125" cy="21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Fall down</a:t>
            </a:r>
            <a:r>
              <a:rPr lang="ko-KR" altLang="en-US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다른 </a:t>
            </a: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action</a:t>
            </a:r>
            <a:r>
              <a:rPr lang="ko-KR" altLang="en-US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들과 구분할 수 있도록 </a:t>
            </a:r>
            <a:endParaRPr lang="en-US" altLang="ko-KR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Fall down Detection</a:t>
            </a:r>
            <a:r>
              <a:rPr lang="ko-KR" altLang="en-US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해보자</a:t>
            </a: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19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371849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58900" y="1699505"/>
            <a:ext cx="69781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9B83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3 </a:t>
            </a:r>
            <a:r>
              <a:rPr lang="ko-KR" altLang="en-US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모델 선정 및 설명</a:t>
            </a:r>
            <a:endParaRPr lang="ko-KR" altLang="en-US" sz="5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9B83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07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202331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모델 선정 및 설명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A570A-8524-42E3-81CA-DAA54B678553}"/>
              </a:ext>
            </a:extLst>
          </p:cNvPr>
          <p:cNvSpPr txBox="1"/>
          <p:nvPr/>
        </p:nvSpPr>
        <p:spPr>
          <a:xfrm>
            <a:off x="889862" y="4637509"/>
            <a:ext cx="10560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Main Idea</a:t>
            </a: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동영상을 사진의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frame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바꿔준 후 사진을 처리할 수 있는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‘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필요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넘어지는 과정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흐름을 기억해야 하므로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RNN(LSTM)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 필요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endParaRPr lang="ko-KR" altLang="en-US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527D07-CAEC-4BEF-80AE-8A1141161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1" y="1151400"/>
            <a:ext cx="11711529" cy="328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202331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모델 선정 및 설명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4FC535-0CC2-4910-93C1-566796453380}"/>
              </a:ext>
            </a:extLst>
          </p:cNvPr>
          <p:cNvSpPr/>
          <p:nvPr/>
        </p:nvSpPr>
        <p:spPr>
          <a:xfrm>
            <a:off x="1897435" y="2130343"/>
            <a:ext cx="3399221" cy="145143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A7111E-DAE8-4BF0-B50C-337C91D94912}"/>
              </a:ext>
            </a:extLst>
          </p:cNvPr>
          <p:cNvSpPr/>
          <p:nvPr/>
        </p:nvSpPr>
        <p:spPr>
          <a:xfrm>
            <a:off x="1897435" y="2275486"/>
            <a:ext cx="3399221" cy="2783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3B97A1-97A5-4657-B2D9-3F59FAB6C026}"/>
              </a:ext>
            </a:extLst>
          </p:cNvPr>
          <p:cNvSpPr/>
          <p:nvPr/>
        </p:nvSpPr>
        <p:spPr>
          <a:xfrm>
            <a:off x="2134304" y="2879311"/>
            <a:ext cx="29254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VGG 16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with fine tuning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LSTM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BAD2FF-792C-46DE-9AE9-1A94E31D8559}"/>
              </a:ext>
            </a:extLst>
          </p:cNvPr>
          <p:cNvGrpSpPr/>
          <p:nvPr/>
        </p:nvGrpSpPr>
        <p:grpSpPr>
          <a:xfrm>
            <a:off x="6686838" y="2130343"/>
            <a:ext cx="3399221" cy="2928257"/>
            <a:chOff x="798286" y="1480457"/>
            <a:chExt cx="3399221" cy="292825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4366A64-0E9D-49E5-A398-F1CA3BCCAD6E}"/>
                </a:ext>
              </a:extLst>
            </p:cNvPr>
            <p:cNvSpPr/>
            <p:nvPr/>
          </p:nvSpPr>
          <p:spPr>
            <a:xfrm>
              <a:off x="798286" y="1480457"/>
              <a:ext cx="3399221" cy="145143"/>
            </a:xfrm>
            <a:prstGeom prst="rect">
              <a:avLst/>
            </a:prstGeom>
            <a:gradFill>
              <a:gsLst>
                <a:gs pos="0">
                  <a:srgbClr val="171695"/>
                </a:gs>
                <a:gs pos="100000">
                  <a:srgbClr val="00A1C7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B3213D-E9DF-4DB0-830F-DD850A526013}"/>
                </a:ext>
              </a:extLst>
            </p:cNvPr>
            <p:cNvSpPr/>
            <p:nvPr/>
          </p:nvSpPr>
          <p:spPr>
            <a:xfrm>
              <a:off x="798286" y="1625600"/>
              <a:ext cx="3399221" cy="2783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E1C7F1-2012-45EC-8707-D7E1630AC5BC}"/>
              </a:ext>
            </a:extLst>
          </p:cNvPr>
          <p:cNvSpPr/>
          <p:nvPr/>
        </p:nvSpPr>
        <p:spPr>
          <a:xfrm>
            <a:off x="6934645" y="3271599"/>
            <a:ext cx="28825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Skeleton + LSTM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AE81F9-2CE3-4FA8-96C1-633A6938FACC}"/>
              </a:ext>
            </a:extLst>
          </p:cNvPr>
          <p:cNvSpPr txBox="1"/>
          <p:nvPr/>
        </p:nvSpPr>
        <p:spPr>
          <a:xfrm>
            <a:off x="2784739" y="1341486"/>
            <a:ext cx="1606853" cy="71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 1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8AE91B-A52F-4DAD-95BD-54394A1C3AC9}"/>
              </a:ext>
            </a:extLst>
          </p:cNvPr>
          <p:cNvSpPr txBox="1"/>
          <p:nvPr/>
        </p:nvSpPr>
        <p:spPr>
          <a:xfrm>
            <a:off x="7615669" y="1341486"/>
            <a:ext cx="1606853" cy="71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 2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8978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202331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모델 선정 및 설명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4FC535-0CC2-4910-93C1-566796453380}"/>
              </a:ext>
            </a:extLst>
          </p:cNvPr>
          <p:cNvSpPr/>
          <p:nvPr/>
        </p:nvSpPr>
        <p:spPr>
          <a:xfrm>
            <a:off x="1897435" y="2130343"/>
            <a:ext cx="3399221" cy="145143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A7111E-DAE8-4BF0-B50C-337C91D94912}"/>
              </a:ext>
            </a:extLst>
          </p:cNvPr>
          <p:cNvSpPr/>
          <p:nvPr/>
        </p:nvSpPr>
        <p:spPr>
          <a:xfrm>
            <a:off x="1897435" y="2275486"/>
            <a:ext cx="3399221" cy="2783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3B97A1-97A5-4657-B2D9-3F59FAB6C026}"/>
              </a:ext>
            </a:extLst>
          </p:cNvPr>
          <p:cNvSpPr/>
          <p:nvPr/>
        </p:nvSpPr>
        <p:spPr>
          <a:xfrm>
            <a:off x="2134304" y="2879311"/>
            <a:ext cx="29254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VGG 16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with fine tuning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LSTM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3B0C42-D27C-4617-A63A-72402932B49E}"/>
              </a:ext>
            </a:extLst>
          </p:cNvPr>
          <p:cNvSpPr/>
          <p:nvPr/>
        </p:nvSpPr>
        <p:spPr>
          <a:xfrm>
            <a:off x="6250412" y="1162680"/>
            <a:ext cx="3754721" cy="5098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선정 이유</a:t>
            </a:r>
            <a:endParaRPr lang="en-US" altLang="ko-KR" sz="20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이미지를 처리해서 분류하는   문제이므로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spatial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 정보를 처리하기 위해 기본적으로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CNN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을 생각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데이터의 부족을 극복하기 위해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fine tuning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기법을 사용함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넘어지는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sequential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한 상황을    인지해야 하므로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LSTM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과 접목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1/2 액자 13">
            <a:extLst>
              <a:ext uri="{FF2B5EF4-FFF2-40B4-BE49-F238E27FC236}">
                <a16:creationId xmlns:a16="http://schemas.microsoft.com/office/drawing/2014/main" id="{AEF14D80-908A-47CE-A36C-EE09DEB027F1}"/>
              </a:ext>
            </a:extLst>
          </p:cNvPr>
          <p:cNvSpPr/>
          <p:nvPr/>
        </p:nvSpPr>
        <p:spPr>
          <a:xfrm rot="13133244">
            <a:off x="6016262" y="606480"/>
            <a:ext cx="361767" cy="867215"/>
          </a:xfrm>
          <a:prstGeom prst="half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423A77-8AF7-4A85-A51D-E0BAABA8770D}"/>
              </a:ext>
            </a:extLst>
          </p:cNvPr>
          <p:cNvSpPr txBox="1"/>
          <p:nvPr/>
        </p:nvSpPr>
        <p:spPr>
          <a:xfrm>
            <a:off x="2784739" y="1341486"/>
            <a:ext cx="1606853" cy="71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 1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107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202331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모델 선정 및 설명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4FC535-0CC2-4910-93C1-566796453380}"/>
              </a:ext>
            </a:extLst>
          </p:cNvPr>
          <p:cNvSpPr/>
          <p:nvPr/>
        </p:nvSpPr>
        <p:spPr>
          <a:xfrm>
            <a:off x="1897435" y="2130343"/>
            <a:ext cx="3399221" cy="145143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A7111E-DAE8-4BF0-B50C-337C91D94912}"/>
              </a:ext>
            </a:extLst>
          </p:cNvPr>
          <p:cNvSpPr/>
          <p:nvPr/>
        </p:nvSpPr>
        <p:spPr>
          <a:xfrm>
            <a:off x="1897435" y="2275486"/>
            <a:ext cx="3399221" cy="278311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3B97A1-97A5-4657-B2D9-3F59FAB6C026}"/>
              </a:ext>
            </a:extLst>
          </p:cNvPr>
          <p:cNvSpPr/>
          <p:nvPr/>
        </p:nvSpPr>
        <p:spPr>
          <a:xfrm>
            <a:off x="2134304" y="2879311"/>
            <a:ext cx="29254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VGG 16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with fine tuning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+ LSTM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22C576-2BC5-4A84-8793-A5E9A9B29E05}"/>
              </a:ext>
            </a:extLst>
          </p:cNvPr>
          <p:cNvSpPr txBox="1"/>
          <p:nvPr/>
        </p:nvSpPr>
        <p:spPr>
          <a:xfrm>
            <a:off x="2784739" y="1341486"/>
            <a:ext cx="1606853" cy="71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 1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2AC0DC-1471-4CCD-9215-BBCDE1D83FAA}"/>
              </a:ext>
            </a:extLst>
          </p:cNvPr>
          <p:cNvSpPr/>
          <p:nvPr/>
        </p:nvSpPr>
        <p:spPr>
          <a:xfrm>
            <a:off x="6373944" y="973571"/>
            <a:ext cx="3693317" cy="50401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16BBF3E-1E1F-434F-93AC-4CC71E87926C}"/>
              </a:ext>
            </a:extLst>
          </p:cNvPr>
          <p:cNvSpPr/>
          <p:nvPr/>
        </p:nvSpPr>
        <p:spPr>
          <a:xfrm>
            <a:off x="5959038" y="1017959"/>
            <a:ext cx="45231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VGG 16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pretrain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된 모델</a:t>
            </a: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18056516-B680-4AC8-944C-3CC5613DA906}"/>
              </a:ext>
            </a:extLst>
          </p:cNvPr>
          <p:cNvSpPr/>
          <p:nvPr/>
        </p:nvSpPr>
        <p:spPr>
          <a:xfrm>
            <a:off x="7985343" y="1605774"/>
            <a:ext cx="470516" cy="491798"/>
          </a:xfrm>
          <a:prstGeom prst="down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ED1A0B5-6383-4859-97D3-9719E7FC809D}"/>
              </a:ext>
            </a:extLst>
          </p:cNvPr>
          <p:cNvSpPr/>
          <p:nvPr/>
        </p:nvSpPr>
        <p:spPr>
          <a:xfrm>
            <a:off x="6120928" y="2184063"/>
            <a:ext cx="4217099" cy="20820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EACEF8B0-06F6-41BE-93BF-11E667178905}"/>
              </a:ext>
            </a:extLst>
          </p:cNvPr>
          <p:cNvSpPr/>
          <p:nvPr/>
        </p:nvSpPr>
        <p:spPr>
          <a:xfrm>
            <a:off x="7985343" y="4388266"/>
            <a:ext cx="470516" cy="491798"/>
          </a:xfrm>
          <a:prstGeom prst="down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4E523D-8F91-4339-9B1F-DF778A366626}"/>
              </a:ext>
            </a:extLst>
          </p:cNvPr>
          <p:cNvSpPr/>
          <p:nvPr/>
        </p:nvSpPr>
        <p:spPr>
          <a:xfrm>
            <a:off x="5967916" y="2210673"/>
            <a:ext cx="4523127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Class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별 이미지 수집</a:t>
            </a: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Fall down: 5400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</a:t>
            </a: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Non-Fall down: 5600</a:t>
            </a:r>
            <a:r>
              <a:rPr lang="ko-KR" altLang="en-US" sz="15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</a:t>
            </a:r>
            <a:endParaRPr lang="en-US" altLang="ko-KR" sz="1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VGG 16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학습 결과로 나온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weight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이미지 데이터를 이용해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Fine tuning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작업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737627A-08E4-448F-9566-FA4F2CCC9F13}"/>
              </a:ext>
            </a:extLst>
          </p:cNvPr>
          <p:cNvSpPr/>
          <p:nvPr/>
        </p:nvSpPr>
        <p:spPr>
          <a:xfrm>
            <a:off x="6391700" y="5001351"/>
            <a:ext cx="3693317" cy="13356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D462CE4-FB2C-450F-A9D1-16E06CC583D8}"/>
              </a:ext>
            </a:extLst>
          </p:cNvPr>
          <p:cNvSpPr/>
          <p:nvPr/>
        </p:nvSpPr>
        <p:spPr>
          <a:xfrm>
            <a:off x="6301874" y="5210929"/>
            <a:ext cx="3872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동영상 데이터를 사진으로 뽑은 후 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위의 작업으로 나온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Weight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사용해 </a:t>
            </a:r>
            <a:r>
              <a:rPr lang="en-US" altLang="ko-KR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</a:t>
            </a:r>
            <a:r>
              <a:rPr lang="ko-KR" altLang="en-US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추출</a:t>
            </a:r>
            <a:endParaRPr lang="en-US" altLang="ko-KR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89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202331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모델 선정 및 설명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B2F469C-81B7-44E4-A0EA-BD78416F48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t="3043" r="70879" b="-1595"/>
          <a:stretch/>
        </p:blipFill>
        <p:spPr>
          <a:xfrm>
            <a:off x="2884229" y="2281339"/>
            <a:ext cx="1863014" cy="338668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780EEEB-F27D-495D-9A19-41DBD8C56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6" t="3043" r="6751" b="2204"/>
          <a:stretch/>
        </p:blipFill>
        <p:spPr>
          <a:xfrm>
            <a:off x="5751761" y="2321601"/>
            <a:ext cx="3607730" cy="318609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EC0C3C4-8E35-4BB4-80DB-DABBDB9D46BB}"/>
              </a:ext>
            </a:extLst>
          </p:cNvPr>
          <p:cNvSpPr/>
          <p:nvPr/>
        </p:nvSpPr>
        <p:spPr>
          <a:xfrm>
            <a:off x="4730064" y="2238664"/>
            <a:ext cx="1005840" cy="34696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Fine tuning</a:t>
            </a:r>
            <a:endParaRPr lang="ko-KR" altLang="en-US" dirty="0">
              <a:solidFill>
                <a:schemeClr val="tx1"/>
              </a:solidFill>
              <a:latin typeface="12롯데마트드림Light" panose="02020603020101020101" pitchFamily="18" charset="-127"/>
              <a:ea typeface="12롯데마트드림Light" panose="02020603020101020101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3CDE59B-8A02-4985-8479-158811A2B666}"/>
              </a:ext>
            </a:extLst>
          </p:cNvPr>
          <p:cNvSpPr/>
          <p:nvPr/>
        </p:nvSpPr>
        <p:spPr>
          <a:xfrm>
            <a:off x="589280" y="786140"/>
            <a:ext cx="2570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Bold" panose="02020603020101020101" pitchFamily="18" charset="-127"/>
                <a:ea typeface="12롯데마트드림Bold" panose="02020603020101020101" pitchFamily="18" charset="-127"/>
              </a:rPr>
              <a:t>LSTM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74F9F5-64CC-4934-8241-EE1A56D91A6C}"/>
              </a:ext>
            </a:extLst>
          </p:cNvPr>
          <p:cNvSpPr txBox="1"/>
          <p:nvPr/>
        </p:nvSpPr>
        <p:spPr>
          <a:xfrm>
            <a:off x="579120" y="1598608"/>
            <a:ext cx="501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-Sequence Data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에 이용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0D4D52-C93F-442B-8CC5-9382F71B6100}"/>
              </a:ext>
            </a:extLst>
          </p:cNvPr>
          <p:cNvSpPr txBox="1"/>
          <p:nvPr/>
        </p:nvSpPr>
        <p:spPr>
          <a:xfrm>
            <a:off x="579120" y="1233116"/>
            <a:ext cx="521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이전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State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값이 현재 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State</a:t>
            </a:r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latin typeface="12롯데마트드림Light" panose="02020603020101020101" pitchFamily="18" charset="-127"/>
                <a:ea typeface="12롯데마트드림Light" panose="02020603020101020101" pitchFamily="18" charset="-127"/>
              </a:rPr>
              <a:t>의 값에 영향을 미침</a:t>
            </a:r>
          </a:p>
        </p:txBody>
      </p:sp>
    </p:spTree>
    <p:extLst>
      <p:ext uri="{BB962C8B-B14F-4D97-AF65-F5344CB8AC3E}">
        <p14:creationId xmlns:p14="http://schemas.microsoft.com/office/powerpoint/2010/main" val="203912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learningì ëí ì´ë¯¸ì§ ê²ìê²°ê³¼">
            <a:extLst>
              <a:ext uri="{FF2B5EF4-FFF2-40B4-BE49-F238E27FC236}">
                <a16:creationId xmlns:a16="http://schemas.microsoft.com/office/drawing/2014/main" id="{E9DE9E50-9005-4477-8585-E496D6EC6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228992" cy="691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bject 4"/>
          <p:cNvSpPr/>
          <p:nvPr/>
        </p:nvSpPr>
        <p:spPr>
          <a:xfrm>
            <a:off x="3886200" y="0"/>
            <a:ext cx="4467225" cy="6910071"/>
          </a:xfrm>
          <a:custGeom>
            <a:avLst/>
            <a:gdLst/>
            <a:ahLst/>
            <a:cxnLst/>
            <a:rect l="l" t="t" r="r" b="b"/>
            <a:pathLst>
              <a:path w="5259070" h="7277734">
                <a:moveTo>
                  <a:pt x="0" y="7277562"/>
                </a:moveTo>
                <a:lnTo>
                  <a:pt x="5258714" y="7277562"/>
                </a:lnTo>
                <a:lnTo>
                  <a:pt x="5258714" y="0"/>
                </a:lnTo>
                <a:lnTo>
                  <a:pt x="0" y="0"/>
                </a:lnTo>
                <a:lnTo>
                  <a:pt x="0" y="7277562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5163383" y="1773695"/>
            <a:ext cx="1865233" cy="18088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 txBox="1"/>
          <p:nvPr/>
        </p:nvSpPr>
        <p:spPr>
          <a:xfrm>
            <a:off x="5012930" y="3582546"/>
            <a:ext cx="2247900" cy="1193957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 marR="3572" algn="ctr">
              <a:spcBef>
                <a:spcPts val="70"/>
              </a:spcBef>
            </a:pPr>
            <a:r>
              <a:rPr lang="ko-KR" altLang="en-US" sz="2400" spc="-116" dirty="0">
                <a:solidFill>
                  <a:srgbClr val="FFFFFF"/>
                </a:solidFill>
                <a:latin typeface="Arial"/>
                <a:cs typeface="Arial"/>
              </a:rPr>
              <a:t>넘어져도 괜찮아</a:t>
            </a:r>
            <a:r>
              <a:rPr sz="2400" spc="-98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endParaRPr sz="2400" dirty="0">
              <a:latin typeface="Arial"/>
              <a:cs typeface="Arial"/>
            </a:endParaRPr>
          </a:p>
          <a:p>
            <a:pPr marL="7143" algn="ctr">
              <a:spcBef>
                <a:spcPts val="633"/>
              </a:spcBef>
            </a:pPr>
            <a:r>
              <a:rPr lang="en-US" sz="2400" spc="21" dirty="0">
                <a:solidFill>
                  <a:srgbClr val="FFFFFF"/>
                </a:solidFill>
                <a:latin typeface="Arial"/>
                <a:cs typeface="Arial"/>
              </a:rPr>
              <a:t>Deep Learning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16030" y="5520265"/>
            <a:ext cx="3584970" cy="224461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lang="ko-KR" altLang="en-US" sz="1400" spc="-56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김수현  </a:t>
            </a:r>
            <a:r>
              <a:rPr lang="ko-KR" altLang="en-US" sz="1400" spc="-56" dirty="0" err="1">
                <a:solidFill>
                  <a:srgbClr val="FFFFFF"/>
                </a:solidFill>
                <a:latin typeface="Noto Sans CJK JP Regular"/>
                <a:cs typeface="Noto Sans CJK JP Regular"/>
              </a:rPr>
              <a:t>류호성</a:t>
            </a:r>
            <a:r>
              <a:rPr lang="ko-KR" altLang="en-US" sz="1400" spc="-56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 신현경  오건우  전민규  최서현</a:t>
            </a:r>
            <a:endParaRPr sz="1400" dirty="0">
              <a:latin typeface="Noto Sans CJK JP Regular"/>
              <a:cs typeface="Noto Sans CJK JP Regular"/>
            </a:endParaRPr>
          </a:p>
        </p:txBody>
      </p:sp>
      <p:pic>
        <p:nvPicPr>
          <p:cNvPr id="14" name="그래픽 13" descr="기어가기">
            <a:extLst>
              <a:ext uri="{FF2B5EF4-FFF2-40B4-BE49-F238E27FC236}">
                <a16:creationId xmlns:a16="http://schemas.microsoft.com/office/drawing/2014/main" id="{3976873A-5057-4D47-8160-846AA3CB1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581188">
            <a:off x="5065017" y="1721405"/>
            <a:ext cx="2108065" cy="21080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202331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모델 선정 및 설명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BAD2FF-792C-46DE-9AE9-1A94E31D8559}"/>
              </a:ext>
            </a:extLst>
          </p:cNvPr>
          <p:cNvGrpSpPr/>
          <p:nvPr/>
        </p:nvGrpSpPr>
        <p:grpSpPr>
          <a:xfrm>
            <a:off x="6686838" y="2130343"/>
            <a:ext cx="3399221" cy="2928257"/>
            <a:chOff x="798286" y="1480457"/>
            <a:chExt cx="3399221" cy="292825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4366A64-0E9D-49E5-A398-F1CA3BCCAD6E}"/>
                </a:ext>
              </a:extLst>
            </p:cNvPr>
            <p:cNvSpPr/>
            <p:nvPr/>
          </p:nvSpPr>
          <p:spPr>
            <a:xfrm>
              <a:off x="798286" y="1480457"/>
              <a:ext cx="3399221" cy="145143"/>
            </a:xfrm>
            <a:prstGeom prst="rect">
              <a:avLst/>
            </a:prstGeom>
            <a:gradFill>
              <a:gsLst>
                <a:gs pos="0">
                  <a:srgbClr val="171695"/>
                </a:gs>
                <a:gs pos="100000">
                  <a:srgbClr val="00A1C7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B3213D-E9DF-4DB0-830F-DD850A526013}"/>
                </a:ext>
              </a:extLst>
            </p:cNvPr>
            <p:cNvSpPr/>
            <p:nvPr/>
          </p:nvSpPr>
          <p:spPr>
            <a:xfrm>
              <a:off x="798286" y="1625600"/>
              <a:ext cx="3399221" cy="2783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E1C7F1-2012-45EC-8707-D7E1630AC5BC}"/>
              </a:ext>
            </a:extLst>
          </p:cNvPr>
          <p:cNvSpPr/>
          <p:nvPr/>
        </p:nvSpPr>
        <p:spPr>
          <a:xfrm>
            <a:off x="6934645" y="3271599"/>
            <a:ext cx="28825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Skeleton + LSTM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8AE91B-A52F-4DAD-95BD-54394A1C3AC9}"/>
              </a:ext>
            </a:extLst>
          </p:cNvPr>
          <p:cNvSpPr txBox="1"/>
          <p:nvPr/>
        </p:nvSpPr>
        <p:spPr>
          <a:xfrm>
            <a:off x="7615669" y="1341486"/>
            <a:ext cx="1606853" cy="71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 2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E44131-DE58-4784-9787-2B721E6114FA}"/>
              </a:ext>
            </a:extLst>
          </p:cNvPr>
          <p:cNvSpPr/>
          <p:nvPr/>
        </p:nvSpPr>
        <p:spPr>
          <a:xfrm>
            <a:off x="1776049" y="1357989"/>
            <a:ext cx="3754721" cy="46372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선정 이유</a:t>
            </a:r>
            <a:endParaRPr lang="en-US" altLang="ko-KR" sz="2000" b="1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CNN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 사진에서 사람의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따내는 것은 사람 뿐만 아니라 다른 물체들도 따낼 수 있음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  -&gt;  ‘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에 더 집중할 수 있는 방법을 찾아보자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사람 몸의 골격에 집중하여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feature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를 뽑아내면 더 사람의 행동에 집중하여 따낼 수 있지 않을까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</a:t>
            </a:r>
          </a:p>
        </p:txBody>
      </p:sp>
      <p:sp>
        <p:nvSpPr>
          <p:cNvPr id="20" name="1/2 액자 19">
            <a:extLst>
              <a:ext uri="{FF2B5EF4-FFF2-40B4-BE49-F238E27FC236}">
                <a16:creationId xmlns:a16="http://schemas.microsoft.com/office/drawing/2014/main" id="{BC969409-9F22-4859-9591-805DC0058F49}"/>
              </a:ext>
            </a:extLst>
          </p:cNvPr>
          <p:cNvSpPr/>
          <p:nvPr/>
        </p:nvSpPr>
        <p:spPr>
          <a:xfrm rot="13133244">
            <a:off x="1541898" y="801788"/>
            <a:ext cx="361767" cy="867215"/>
          </a:xfrm>
          <a:prstGeom prst="half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68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202331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모델 선정 및 설명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DBAD2FF-792C-46DE-9AE9-1A94E31D8559}"/>
              </a:ext>
            </a:extLst>
          </p:cNvPr>
          <p:cNvGrpSpPr/>
          <p:nvPr/>
        </p:nvGrpSpPr>
        <p:grpSpPr>
          <a:xfrm>
            <a:off x="6686838" y="2130343"/>
            <a:ext cx="3399221" cy="2928257"/>
            <a:chOff x="798286" y="1480457"/>
            <a:chExt cx="3399221" cy="2928257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4366A64-0E9D-49E5-A398-F1CA3BCCAD6E}"/>
                </a:ext>
              </a:extLst>
            </p:cNvPr>
            <p:cNvSpPr/>
            <p:nvPr/>
          </p:nvSpPr>
          <p:spPr>
            <a:xfrm>
              <a:off x="798286" y="1480457"/>
              <a:ext cx="3399221" cy="145143"/>
            </a:xfrm>
            <a:prstGeom prst="rect">
              <a:avLst/>
            </a:prstGeom>
            <a:gradFill>
              <a:gsLst>
                <a:gs pos="0">
                  <a:srgbClr val="171695"/>
                </a:gs>
                <a:gs pos="100000">
                  <a:srgbClr val="00A1C7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9B3213D-E9DF-4DB0-830F-DD850A526013}"/>
                </a:ext>
              </a:extLst>
            </p:cNvPr>
            <p:cNvSpPr/>
            <p:nvPr/>
          </p:nvSpPr>
          <p:spPr>
            <a:xfrm>
              <a:off x="798286" y="1625600"/>
              <a:ext cx="3399221" cy="2783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E1C7F1-2012-45EC-8707-D7E1630AC5BC}"/>
              </a:ext>
            </a:extLst>
          </p:cNvPr>
          <p:cNvSpPr/>
          <p:nvPr/>
        </p:nvSpPr>
        <p:spPr>
          <a:xfrm>
            <a:off x="6934645" y="3271599"/>
            <a:ext cx="288252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Skeleton + LSTM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8AE91B-A52F-4DAD-95BD-54394A1C3AC9}"/>
              </a:ext>
            </a:extLst>
          </p:cNvPr>
          <p:cNvSpPr txBox="1"/>
          <p:nvPr/>
        </p:nvSpPr>
        <p:spPr>
          <a:xfrm>
            <a:off x="7615669" y="1341486"/>
            <a:ext cx="1606853" cy="71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 2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56A0691-D0AB-44D5-9E8A-5D91D92CCF13}"/>
              </a:ext>
            </a:extLst>
          </p:cNvPr>
          <p:cNvSpPr/>
          <p:nvPr/>
        </p:nvSpPr>
        <p:spPr>
          <a:xfrm>
            <a:off x="862542" y="3911260"/>
            <a:ext cx="5266965" cy="3767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인체 골격을 관절로 연결된 선으로 표현하여 직관적</a:t>
            </a:r>
            <a:endParaRPr lang="en-US" altLang="ko-KR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 </a:t>
            </a:r>
            <a:r>
              <a:rPr lang="ko-KR" altLang="en-US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관절의 움직임은 전체적인 동작 인식에 핵심을 제공할   수 있다. </a:t>
            </a:r>
            <a:endParaRPr lang="en-US" altLang="ko-KR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따라서 3D 공간에서 사람의 뼈대를 확실하게 추출할 수 있으면 </a:t>
            </a:r>
            <a:r>
              <a:rPr lang="en-US" altLang="ko-KR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skeleton</a:t>
            </a:r>
            <a:r>
              <a:rPr lang="ko-KR" altLang="en-US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의 시간별 움직임을 분류하여 동작을 인식할 수 있다.</a:t>
            </a: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0A45C3-D0F8-4E57-ADCC-30505FEAC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1021311"/>
            <a:ext cx="5991815" cy="27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7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371849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58900" y="1699505"/>
            <a:ext cx="43652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9B83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4 </a:t>
            </a:r>
            <a:r>
              <a:rPr lang="ko-KR" altLang="en-US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 과정</a:t>
            </a:r>
            <a:endParaRPr lang="ko-KR" altLang="en-US" sz="5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9B83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1010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1263487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 과정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4FE322-E6EC-4D20-8C12-C695BAD2CC5C}"/>
              </a:ext>
            </a:extLst>
          </p:cNvPr>
          <p:cNvSpPr txBox="1"/>
          <p:nvPr/>
        </p:nvSpPr>
        <p:spPr>
          <a:xfrm>
            <a:off x="5226107" y="733755"/>
            <a:ext cx="1606853" cy="71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 1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D4D8E8-32DB-41A5-B7C8-31B17C1E4C13}"/>
              </a:ext>
            </a:extLst>
          </p:cNvPr>
          <p:cNvSpPr/>
          <p:nvPr/>
        </p:nvSpPr>
        <p:spPr>
          <a:xfrm>
            <a:off x="3558397" y="1908489"/>
            <a:ext cx="4989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우리의 목적에 맞는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CNN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모델을 만들어 보자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1CE2925-D505-464C-9C5B-F82B86F74000}"/>
              </a:ext>
            </a:extLst>
          </p:cNvPr>
          <p:cNvSpPr/>
          <p:nvPr/>
        </p:nvSpPr>
        <p:spPr>
          <a:xfrm>
            <a:off x="3298824" y="3049443"/>
            <a:ext cx="5461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문제점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: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오버 피팅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발생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양 부족</a:t>
            </a:r>
            <a:r>
              <a:rPr lang="en-US" altLang="ko-KR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, </a:t>
            </a:r>
            <a:r>
              <a:rPr lang="ko-KR" altLang="en-US" sz="2000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시간 부족</a:t>
            </a:r>
            <a:endParaRPr lang="en-US" altLang="ko-KR" sz="2000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D2B775B-539C-488B-9F18-7441ABB83E8A}"/>
              </a:ext>
            </a:extLst>
          </p:cNvPr>
          <p:cNvSpPr/>
          <p:nvPr/>
        </p:nvSpPr>
        <p:spPr>
          <a:xfrm>
            <a:off x="2391655" y="4656436"/>
            <a:ext cx="7843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Pretrain</a:t>
            </a:r>
            <a:r>
              <a:rPr lang="ko-KR" altLang="en-US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된 </a:t>
            </a:r>
            <a:r>
              <a:rPr lang="en-US" altLang="ko-KR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VGG</a:t>
            </a:r>
            <a:r>
              <a:rPr lang="ko-KR" altLang="en-US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16 </a:t>
            </a:r>
            <a:r>
              <a:rPr lang="ko-KR" altLang="en-US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모델을 사용하자</a:t>
            </a:r>
            <a:r>
              <a:rPr lang="en-US" altLang="ko-KR" sz="4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</a:t>
            </a:r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9D4AA284-4ED7-472C-A1CE-ED8F5243A1D5}"/>
              </a:ext>
            </a:extLst>
          </p:cNvPr>
          <p:cNvSpPr/>
          <p:nvPr/>
        </p:nvSpPr>
        <p:spPr>
          <a:xfrm>
            <a:off x="5825340" y="2457667"/>
            <a:ext cx="470516" cy="491798"/>
          </a:xfrm>
          <a:prstGeom prst="down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B1F47CC5-CC69-4DA4-95D9-C7B5866D79B4}"/>
              </a:ext>
            </a:extLst>
          </p:cNvPr>
          <p:cNvSpPr/>
          <p:nvPr/>
        </p:nvSpPr>
        <p:spPr>
          <a:xfrm>
            <a:off x="5842986" y="3618703"/>
            <a:ext cx="470516" cy="491798"/>
          </a:xfrm>
          <a:prstGeom prst="down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1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C3CA58-446F-4E82-B081-6D3CDB429B1D}"/>
              </a:ext>
            </a:extLst>
          </p:cNvPr>
          <p:cNvSpPr/>
          <p:nvPr/>
        </p:nvSpPr>
        <p:spPr>
          <a:xfrm>
            <a:off x="6186567" y="1596270"/>
            <a:ext cx="5358585" cy="240361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768DD5-2B74-4696-A95D-5CE1C6D49D2B}"/>
              </a:ext>
            </a:extLst>
          </p:cNvPr>
          <p:cNvSpPr/>
          <p:nvPr/>
        </p:nvSpPr>
        <p:spPr>
          <a:xfrm>
            <a:off x="6186567" y="1741412"/>
            <a:ext cx="5358585" cy="3137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1263487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4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 과정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F9FA3A-4516-4100-9B8C-0FA0F869253E}"/>
              </a:ext>
            </a:extLst>
          </p:cNvPr>
          <p:cNvSpPr/>
          <p:nvPr/>
        </p:nvSpPr>
        <p:spPr>
          <a:xfrm>
            <a:off x="564411" y="1608993"/>
            <a:ext cx="5358585" cy="240361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4FC5D0-58B5-47AA-AF46-BA07E4D8BAC5}"/>
              </a:ext>
            </a:extLst>
          </p:cNvPr>
          <p:cNvSpPr/>
          <p:nvPr/>
        </p:nvSpPr>
        <p:spPr>
          <a:xfrm>
            <a:off x="564411" y="1754135"/>
            <a:ext cx="5358585" cy="3137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5AA4A-0C96-4CF4-8BA8-979C94F5CA3B}"/>
              </a:ext>
            </a:extLst>
          </p:cNvPr>
          <p:cNvSpPr txBox="1"/>
          <p:nvPr/>
        </p:nvSpPr>
        <p:spPr>
          <a:xfrm>
            <a:off x="5119570" y="733755"/>
            <a:ext cx="1606853" cy="71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 2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B572C-A1BA-445E-9E68-6B9F81942C8E}"/>
              </a:ext>
            </a:extLst>
          </p:cNvPr>
          <p:cNvSpPr/>
          <p:nvPr/>
        </p:nvSpPr>
        <p:spPr>
          <a:xfrm>
            <a:off x="1246604" y="4412316"/>
            <a:ext cx="3872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128x128x3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07D43A-7003-4A97-9AA9-4D3A37BDF3CF}"/>
              </a:ext>
            </a:extLst>
          </p:cNvPr>
          <p:cNvSpPr/>
          <p:nvPr/>
        </p:nvSpPr>
        <p:spPr>
          <a:xfrm>
            <a:off x="6984043" y="4413037"/>
            <a:ext cx="38729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512x512x3</a:t>
            </a:r>
          </a:p>
          <a:p>
            <a:pPr marL="342900" indent="-342900" algn="ctr">
              <a:buAutoNum type="arabicPeriod"/>
            </a:pPr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CC1BDE0-0BD1-4422-8C20-AF4EBBA51A77}"/>
              </a:ext>
            </a:extLst>
          </p:cNvPr>
          <p:cNvSpPr/>
          <p:nvPr/>
        </p:nvSpPr>
        <p:spPr>
          <a:xfrm>
            <a:off x="8685268" y="5024015"/>
            <a:ext cx="470516" cy="491798"/>
          </a:xfrm>
          <a:prstGeom prst="down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E7F52808-6C15-4901-B3CC-B871DFE851E1}"/>
              </a:ext>
            </a:extLst>
          </p:cNvPr>
          <p:cNvSpPr/>
          <p:nvPr/>
        </p:nvSpPr>
        <p:spPr>
          <a:xfrm>
            <a:off x="5616762" y="4460708"/>
            <a:ext cx="679138" cy="430888"/>
          </a:xfrm>
          <a:prstGeom prst="right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BF0A990-1D00-47A5-98AD-7EDC2959CBEC}"/>
              </a:ext>
            </a:extLst>
          </p:cNvPr>
          <p:cNvSpPr/>
          <p:nvPr/>
        </p:nvSpPr>
        <p:spPr>
          <a:xfrm>
            <a:off x="6984043" y="5828249"/>
            <a:ext cx="3872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128x128x3 </a:t>
            </a:r>
            <a:r>
              <a:rPr lang="ko-KR" altLang="en-US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로 </a:t>
            </a:r>
            <a:r>
              <a:rPr lang="en-US" altLang="ko-KR" sz="22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Resize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55305D-9EBC-407D-BBC1-27EB18344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03" y="1853065"/>
            <a:ext cx="5008200" cy="252407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E3D5014-5BEE-4925-B0E8-9934925E4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759" y="1849354"/>
            <a:ext cx="5008200" cy="25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0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371849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58900" y="1699505"/>
            <a:ext cx="43652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BC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5 </a:t>
            </a:r>
            <a:r>
              <a:rPr lang="ko-KR" altLang="en-US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구현 결과</a:t>
            </a:r>
          </a:p>
        </p:txBody>
      </p:sp>
    </p:spTree>
    <p:extLst>
      <p:ext uri="{BB962C8B-B14F-4D97-AF65-F5344CB8AC3E}">
        <p14:creationId xmlns:p14="http://schemas.microsoft.com/office/powerpoint/2010/main" val="102683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F9FA3A-4516-4100-9B8C-0FA0F869253E}"/>
              </a:ext>
            </a:extLst>
          </p:cNvPr>
          <p:cNvSpPr/>
          <p:nvPr/>
        </p:nvSpPr>
        <p:spPr>
          <a:xfrm>
            <a:off x="1107321" y="1608993"/>
            <a:ext cx="4618775" cy="240361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4FC5D0-58B5-47AA-AF46-BA07E4D8BAC5}"/>
              </a:ext>
            </a:extLst>
          </p:cNvPr>
          <p:cNvSpPr/>
          <p:nvPr/>
        </p:nvSpPr>
        <p:spPr>
          <a:xfrm>
            <a:off x="1107321" y="1754135"/>
            <a:ext cx="4618775" cy="46089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5AA4A-0C96-4CF4-8BA8-979C94F5CA3B}"/>
              </a:ext>
            </a:extLst>
          </p:cNvPr>
          <p:cNvSpPr txBox="1"/>
          <p:nvPr/>
        </p:nvSpPr>
        <p:spPr>
          <a:xfrm>
            <a:off x="3938844" y="753040"/>
            <a:ext cx="3997799" cy="71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Model1, Model 2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45B572C-A1BA-445E-9E68-6B9F81942C8E}"/>
              </a:ext>
            </a:extLst>
          </p:cNvPr>
          <p:cNvSpPr/>
          <p:nvPr/>
        </p:nvSpPr>
        <p:spPr>
          <a:xfrm>
            <a:off x="6998658" y="2468360"/>
            <a:ext cx="387296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&lt;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사용한 데이터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개수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&gt;</a:t>
            </a:r>
          </a:p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Fall Down : 401</a:t>
            </a:r>
          </a:p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Non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Fall Down : 669</a:t>
            </a:r>
          </a:p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(Bend : 161 , Sit : 135, </a:t>
            </a:r>
          </a:p>
          <a:p>
            <a:pPr algn="ctr"/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Sleep : 185 , Walk : 188)</a:t>
            </a:r>
          </a:p>
          <a:p>
            <a:pPr algn="ctr"/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endParaRPr lang="en-US" altLang="ko-KR" sz="22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오버 피팅 발생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7F0F3-ED2B-441E-B541-DAD07688BD38}"/>
              </a:ext>
            </a:extLst>
          </p:cNvPr>
          <p:cNvSpPr txBox="1"/>
          <p:nvPr/>
        </p:nvSpPr>
        <p:spPr>
          <a:xfrm>
            <a:off x="186252" y="82094"/>
            <a:ext cx="1263487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1282C4-BFF1-4AC5-8F24-21C5A95EBC47}"/>
              </a:ext>
            </a:extLst>
          </p:cNvPr>
          <p:cNvSpPr/>
          <p:nvPr/>
        </p:nvSpPr>
        <p:spPr>
          <a:xfrm>
            <a:off x="1480225" y="2360638"/>
            <a:ext cx="3872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Model1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accuracy: 94.5%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 accuracy: 75.8%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2FCF42-E240-40A1-80E2-91461519F1BD}"/>
              </a:ext>
            </a:extLst>
          </p:cNvPr>
          <p:cNvSpPr/>
          <p:nvPr/>
        </p:nvSpPr>
        <p:spPr>
          <a:xfrm>
            <a:off x="1480225" y="4371671"/>
            <a:ext cx="3872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Model2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accuracy: 87.7%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 accuracy: 77.3%</a:t>
            </a:r>
          </a:p>
        </p:txBody>
      </p:sp>
    </p:spTree>
    <p:extLst>
      <p:ext uri="{BB962C8B-B14F-4D97-AF65-F5344CB8AC3E}">
        <p14:creationId xmlns:p14="http://schemas.microsoft.com/office/powerpoint/2010/main" val="25003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F9FA3A-4516-4100-9B8C-0FA0F869253E}"/>
              </a:ext>
            </a:extLst>
          </p:cNvPr>
          <p:cNvSpPr/>
          <p:nvPr/>
        </p:nvSpPr>
        <p:spPr>
          <a:xfrm>
            <a:off x="1107321" y="1608993"/>
            <a:ext cx="4618775" cy="240361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4FC5D0-58B5-47AA-AF46-BA07E4D8BAC5}"/>
              </a:ext>
            </a:extLst>
          </p:cNvPr>
          <p:cNvSpPr/>
          <p:nvPr/>
        </p:nvSpPr>
        <p:spPr>
          <a:xfrm>
            <a:off x="1107321" y="1754135"/>
            <a:ext cx="4618775" cy="46089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5AA4A-0C96-4CF4-8BA8-979C94F5CA3B}"/>
              </a:ext>
            </a:extLst>
          </p:cNvPr>
          <p:cNvSpPr txBox="1"/>
          <p:nvPr/>
        </p:nvSpPr>
        <p:spPr>
          <a:xfrm>
            <a:off x="3938844" y="753040"/>
            <a:ext cx="3997799" cy="71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Model1, Model 2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7F0F3-ED2B-441E-B541-DAD07688BD38}"/>
              </a:ext>
            </a:extLst>
          </p:cNvPr>
          <p:cNvSpPr txBox="1"/>
          <p:nvPr/>
        </p:nvSpPr>
        <p:spPr>
          <a:xfrm>
            <a:off x="186252" y="82094"/>
            <a:ext cx="1263487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5C0CF54-13CC-4014-9599-372D7891104D}"/>
              </a:ext>
            </a:extLst>
          </p:cNvPr>
          <p:cNvSpPr/>
          <p:nvPr/>
        </p:nvSpPr>
        <p:spPr>
          <a:xfrm>
            <a:off x="7063155" y="4795986"/>
            <a:ext cx="38729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Dropout 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수행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7A83B40-64E1-451E-A4EC-6C2E22180EFD}"/>
              </a:ext>
            </a:extLst>
          </p:cNvPr>
          <p:cNvSpPr/>
          <p:nvPr/>
        </p:nvSpPr>
        <p:spPr>
          <a:xfrm>
            <a:off x="1480225" y="2360638"/>
            <a:ext cx="3872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Model1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accuracy: 86.1%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 accuracy: 76.2%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79BC901-6056-41A7-A698-031376969BE6}"/>
              </a:ext>
            </a:extLst>
          </p:cNvPr>
          <p:cNvSpPr/>
          <p:nvPr/>
        </p:nvSpPr>
        <p:spPr>
          <a:xfrm>
            <a:off x="1480225" y="4371671"/>
            <a:ext cx="3872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Model2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accuracy: 85.6%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 accuracy: 77%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C34CA9-DBCE-4334-981C-40A89B3EF3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006" y="2170640"/>
            <a:ext cx="4098740" cy="220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25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>
            <a:extLst>
              <a:ext uri="{FF2B5EF4-FFF2-40B4-BE49-F238E27FC236}">
                <a16:creationId xmlns:a16="http://schemas.microsoft.com/office/drawing/2014/main" id="{CE12AAD3-CAB5-49D0-891B-867EB5CE9B75}"/>
              </a:ext>
            </a:extLst>
          </p:cNvPr>
          <p:cNvSpPr/>
          <p:nvPr/>
        </p:nvSpPr>
        <p:spPr>
          <a:xfrm>
            <a:off x="5898883" y="3327732"/>
            <a:ext cx="5594103" cy="132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EF9FA3A-4516-4100-9B8C-0FA0F869253E}"/>
              </a:ext>
            </a:extLst>
          </p:cNvPr>
          <p:cNvSpPr/>
          <p:nvPr/>
        </p:nvSpPr>
        <p:spPr>
          <a:xfrm>
            <a:off x="1107321" y="1608993"/>
            <a:ext cx="4618775" cy="240361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44FC5D0-58B5-47AA-AF46-BA07E4D8BAC5}"/>
              </a:ext>
            </a:extLst>
          </p:cNvPr>
          <p:cNvSpPr/>
          <p:nvPr/>
        </p:nvSpPr>
        <p:spPr>
          <a:xfrm>
            <a:off x="1107321" y="1754135"/>
            <a:ext cx="4618775" cy="46089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5AA4A-0C96-4CF4-8BA8-979C94F5CA3B}"/>
              </a:ext>
            </a:extLst>
          </p:cNvPr>
          <p:cNvSpPr txBox="1"/>
          <p:nvPr/>
        </p:nvSpPr>
        <p:spPr>
          <a:xfrm>
            <a:off x="3938844" y="753040"/>
            <a:ext cx="3997799" cy="716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dirty="0"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Model1, Model 2</a:t>
            </a:r>
            <a:endParaRPr lang="ko-KR" altLang="en-US" sz="3200" dirty="0"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77F0F3-ED2B-441E-B541-DAD07688BD38}"/>
              </a:ext>
            </a:extLst>
          </p:cNvPr>
          <p:cNvSpPr txBox="1"/>
          <p:nvPr/>
        </p:nvSpPr>
        <p:spPr>
          <a:xfrm>
            <a:off x="186252" y="82094"/>
            <a:ext cx="1263487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5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구현 결과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AECF54A-E72B-4D72-905E-857BDA7DD451}"/>
              </a:ext>
            </a:extLst>
          </p:cNvPr>
          <p:cNvSpPr/>
          <p:nvPr/>
        </p:nvSpPr>
        <p:spPr>
          <a:xfrm>
            <a:off x="6081155" y="4962661"/>
            <a:ext cx="536874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추가 및</a:t>
            </a: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데이터 좌우 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Augmentation 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수행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</a:t>
            </a:r>
          </a:p>
          <a:p>
            <a:pPr algn="ctr"/>
            <a:endParaRPr lang="en-US" altLang="ko-KR" sz="25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A6390A-C34E-4D24-80A3-B497B98C79C9}"/>
              </a:ext>
            </a:extLst>
          </p:cNvPr>
          <p:cNvSpPr/>
          <p:nvPr/>
        </p:nvSpPr>
        <p:spPr>
          <a:xfrm>
            <a:off x="1480225" y="2360638"/>
            <a:ext cx="3872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Model1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accuracy: 92%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 accuracy: 85.4%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D19858F-0313-4430-AA89-6640609B0710}"/>
              </a:ext>
            </a:extLst>
          </p:cNvPr>
          <p:cNvSpPr/>
          <p:nvPr/>
        </p:nvSpPr>
        <p:spPr>
          <a:xfrm>
            <a:off x="1480225" y="4371671"/>
            <a:ext cx="38729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Model2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Train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accuracy: 93.1%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Test accuracy: 84.2%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F19556-A5CB-4049-8D5E-09155C062F4F}"/>
              </a:ext>
            </a:extLst>
          </p:cNvPr>
          <p:cNvSpPr/>
          <p:nvPr/>
        </p:nvSpPr>
        <p:spPr>
          <a:xfrm>
            <a:off x="5889359" y="1619628"/>
            <a:ext cx="5594103" cy="13281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F5D0464-4712-4C3B-8261-472C7E8105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19" y="1712349"/>
            <a:ext cx="1240517" cy="11797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CB39FB7-B8D4-4826-95D8-D8717BE703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576" y="1712349"/>
            <a:ext cx="1240517" cy="1179762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C134118-2761-419E-B444-C4AF2161FC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833" y="1712349"/>
            <a:ext cx="1240517" cy="118197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914C2B5F-72FE-49AC-A646-A30E150FEE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91" y="1712349"/>
            <a:ext cx="1240517" cy="117976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74F71D-8017-4D11-85CF-D1254A196B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205" y="3414468"/>
            <a:ext cx="1224156" cy="116420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432AD643-BEE0-4E93-8C84-CDFD189FF9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48" y="3414468"/>
            <a:ext cx="1223002" cy="1163105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7C3EC0E5-A57E-4726-A877-F4E1C63BFC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737" y="3414468"/>
            <a:ext cx="1226691" cy="116661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5469EFF-07F3-4EC7-AC48-D17FB25C280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616" y="3414468"/>
            <a:ext cx="1223002" cy="1163105"/>
          </a:xfrm>
          <a:prstGeom prst="rect">
            <a:avLst/>
          </a:prstGeom>
        </p:spPr>
      </p:pic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6366FA00-AC47-4357-BE21-B951090D12D1}"/>
              </a:ext>
            </a:extLst>
          </p:cNvPr>
          <p:cNvSpPr/>
          <p:nvPr/>
        </p:nvSpPr>
        <p:spPr>
          <a:xfrm>
            <a:off x="6541911" y="2978847"/>
            <a:ext cx="258744" cy="293858"/>
          </a:xfrm>
          <a:prstGeom prst="down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201B5B6C-48B8-4BB9-85CE-BBB90B066D1D}"/>
              </a:ext>
            </a:extLst>
          </p:cNvPr>
          <p:cNvSpPr/>
          <p:nvPr/>
        </p:nvSpPr>
        <p:spPr>
          <a:xfrm>
            <a:off x="7909091" y="2978847"/>
            <a:ext cx="258744" cy="293858"/>
          </a:xfrm>
          <a:prstGeom prst="down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E90980A7-5B34-4D1B-A1A5-6998FC0BCF6B}"/>
              </a:ext>
            </a:extLst>
          </p:cNvPr>
          <p:cNvSpPr/>
          <p:nvPr/>
        </p:nvSpPr>
        <p:spPr>
          <a:xfrm>
            <a:off x="9276271" y="2978847"/>
            <a:ext cx="258744" cy="293858"/>
          </a:xfrm>
          <a:prstGeom prst="down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65AABC06-B4BF-41CB-8552-38DAE4D11228}"/>
              </a:ext>
            </a:extLst>
          </p:cNvPr>
          <p:cNvSpPr/>
          <p:nvPr/>
        </p:nvSpPr>
        <p:spPr>
          <a:xfrm>
            <a:off x="10643451" y="2978847"/>
            <a:ext cx="258744" cy="293858"/>
          </a:xfrm>
          <a:prstGeom prst="down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79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371849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58900" y="1699505"/>
            <a:ext cx="525496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69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+ </a:t>
            </a:r>
            <a:r>
              <a:rPr lang="ko-KR" altLang="en-US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시연 테스트</a:t>
            </a:r>
            <a:endParaRPr lang="ko-KR" altLang="en-US" sz="5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695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28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직사각형 64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368FF11-E840-44E9-A123-956950459FFB}"/>
              </a:ext>
            </a:extLst>
          </p:cNvPr>
          <p:cNvGrpSpPr/>
          <p:nvPr/>
        </p:nvGrpSpPr>
        <p:grpSpPr>
          <a:xfrm>
            <a:off x="1968013" y="612184"/>
            <a:ext cx="7823440" cy="2545684"/>
            <a:chOff x="1462408" y="1961348"/>
            <a:chExt cx="9583827" cy="3196812"/>
          </a:xfrm>
        </p:grpSpPr>
        <p:sp>
          <p:nvSpPr>
            <p:cNvPr id="26" name="도넛 1">
              <a:extLst>
                <a:ext uri="{FF2B5EF4-FFF2-40B4-BE49-F238E27FC236}">
                  <a16:creationId xmlns:a16="http://schemas.microsoft.com/office/drawing/2014/main" id="{77B8EE64-9316-408E-A222-5755B08094A7}"/>
                </a:ext>
              </a:extLst>
            </p:cNvPr>
            <p:cNvSpPr/>
            <p:nvPr/>
          </p:nvSpPr>
          <p:spPr>
            <a:xfrm>
              <a:off x="1712183" y="1961348"/>
              <a:ext cx="2035521" cy="2035522"/>
            </a:xfrm>
            <a:prstGeom prst="donut">
              <a:avLst>
                <a:gd name="adj" fmla="val 7562"/>
              </a:avLst>
            </a:prstGeom>
            <a:gradFill flip="none" rotWithShape="1">
              <a:gsLst>
                <a:gs pos="0">
                  <a:srgbClr val="171695"/>
                </a:gs>
                <a:gs pos="100000">
                  <a:srgbClr val="019B83"/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7F05B55-4E70-48B6-B615-6E6C51D23690}"/>
                </a:ext>
              </a:extLst>
            </p:cNvPr>
            <p:cNvSpPr/>
            <p:nvPr/>
          </p:nvSpPr>
          <p:spPr>
            <a:xfrm>
              <a:off x="2505881" y="4099145"/>
              <a:ext cx="448118" cy="6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716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ko-KR" altLang="en-US" sz="2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716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6EFB18E1-C71B-4D65-9847-D5BEC7A6D739}"/>
                </a:ext>
              </a:extLst>
            </p:cNvPr>
            <p:cNvSpPr/>
            <p:nvPr/>
          </p:nvSpPr>
          <p:spPr>
            <a:xfrm>
              <a:off x="1462408" y="4655711"/>
              <a:ext cx="2481939" cy="50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rgbClr val="313131">
                        <a:alpha val="33000"/>
                      </a:srgbClr>
                    </a:solidFill>
                  </a:ln>
                  <a:solidFill>
                    <a:srgbClr val="171695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주제 선정 및 배경</a:t>
              </a:r>
              <a:endParaRPr lang="en-US" altLang="ko-KR" sz="2000" dirty="0">
                <a:ln>
                  <a:solidFill>
                    <a:srgbClr val="313131">
                      <a:alpha val="33000"/>
                    </a:srgbClr>
                  </a:solidFill>
                </a:ln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29" name="도넛 23">
              <a:extLst>
                <a:ext uri="{FF2B5EF4-FFF2-40B4-BE49-F238E27FC236}">
                  <a16:creationId xmlns:a16="http://schemas.microsoft.com/office/drawing/2014/main" id="{ECCDFA38-1F80-409A-ACE9-4AB3CE73E59A}"/>
                </a:ext>
              </a:extLst>
            </p:cNvPr>
            <p:cNvSpPr/>
            <p:nvPr/>
          </p:nvSpPr>
          <p:spPr>
            <a:xfrm>
              <a:off x="5229733" y="1961348"/>
              <a:ext cx="2035522" cy="2035522"/>
            </a:xfrm>
            <a:prstGeom prst="donut">
              <a:avLst>
                <a:gd name="adj" fmla="val 7562"/>
              </a:avLst>
            </a:prstGeom>
            <a:gradFill flip="none" rotWithShape="1">
              <a:gsLst>
                <a:gs pos="0">
                  <a:srgbClr val="171695"/>
                </a:gs>
                <a:gs pos="100000">
                  <a:srgbClr val="019B83"/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51E2174-43B0-447E-B13E-66CF6C81F39C}"/>
                </a:ext>
              </a:extLst>
            </p:cNvPr>
            <p:cNvSpPr/>
            <p:nvPr/>
          </p:nvSpPr>
          <p:spPr>
            <a:xfrm>
              <a:off x="6058439" y="4099145"/>
              <a:ext cx="448118" cy="6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716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ko-KR" altLang="en-US" sz="2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716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4C9872A1-2B4A-4F9E-87BF-27F26579E367}"/>
                </a:ext>
              </a:extLst>
            </p:cNvPr>
            <p:cNvSpPr/>
            <p:nvPr/>
          </p:nvSpPr>
          <p:spPr>
            <a:xfrm>
              <a:off x="5382351" y="4618954"/>
              <a:ext cx="1814844" cy="50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rgbClr val="171695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데이터 수집</a:t>
              </a:r>
              <a:endParaRPr lang="en-US" altLang="ko-KR" sz="2000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  <p:sp>
          <p:nvSpPr>
            <p:cNvPr id="32" name="도넛 27">
              <a:extLst>
                <a:ext uri="{FF2B5EF4-FFF2-40B4-BE49-F238E27FC236}">
                  <a16:creationId xmlns:a16="http://schemas.microsoft.com/office/drawing/2014/main" id="{53EC3633-4E11-4556-B7A3-BB3CFC008101}"/>
                </a:ext>
              </a:extLst>
            </p:cNvPr>
            <p:cNvSpPr/>
            <p:nvPr/>
          </p:nvSpPr>
          <p:spPr>
            <a:xfrm>
              <a:off x="8779137" y="1961348"/>
              <a:ext cx="2035523" cy="2035522"/>
            </a:xfrm>
            <a:prstGeom prst="donut">
              <a:avLst>
                <a:gd name="adj" fmla="val 7562"/>
              </a:avLst>
            </a:prstGeom>
            <a:gradFill flip="none" rotWithShape="1">
              <a:gsLst>
                <a:gs pos="0">
                  <a:srgbClr val="171695"/>
                </a:gs>
                <a:gs pos="100000">
                  <a:srgbClr val="019B83"/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6BEE7E1-0960-4630-8BE3-AACEB4826999}"/>
                </a:ext>
              </a:extLst>
            </p:cNvPr>
            <p:cNvSpPr/>
            <p:nvPr/>
          </p:nvSpPr>
          <p:spPr>
            <a:xfrm>
              <a:off x="9607841" y="4099145"/>
              <a:ext cx="448118" cy="657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8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171695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ko-KR" altLang="en-US" sz="2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71695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45F7437A-6BA4-49B2-99AA-9D87BE980952}"/>
                </a:ext>
              </a:extLst>
            </p:cNvPr>
            <p:cNvSpPr/>
            <p:nvPr/>
          </p:nvSpPr>
          <p:spPr>
            <a:xfrm>
              <a:off x="8564290" y="4618954"/>
              <a:ext cx="2481945" cy="502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rgbClr val="313131">
                        <a:alpha val="31000"/>
                      </a:srgbClr>
                    </a:solidFill>
                  </a:ln>
                  <a:solidFill>
                    <a:srgbClr val="171695"/>
                  </a:solidFill>
                  <a:latin typeface="12롯데마트드림Medium" panose="02020603020101020101" pitchFamily="18" charset="-127"/>
                  <a:ea typeface="12롯데마트드림Medium" panose="02020603020101020101" pitchFamily="18" charset="-127"/>
                </a:rPr>
                <a:t>모델 선정 및 설명</a:t>
              </a:r>
              <a:endPara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endParaRPr>
            </a:p>
          </p:txBody>
        </p:sp>
      </p:grpSp>
      <p:pic>
        <p:nvPicPr>
          <p:cNvPr id="47" name="그래픽 46" descr="기어가기">
            <a:extLst>
              <a:ext uri="{FF2B5EF4-FFF2-40B4-BE49-F238E27FC236}">
                <a16:creationId xmlns:a16="http://schemas.microsoft.com/office/drawing/2014/main" id="{93F15189-48D5-4CF9-9004-1969DE33F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376000">
            <a:off x="5226785" y="839032"/>
            <a:ext cx="1226961" cy="1226961"/>
          </a:xfrm>
          <a:prstGeom prst="rect">
            <a:avLst/>
          </a:prstGeom>
        </p:spPr>
      </p:pic>
      <p:pic>
        <p:nvPicPr>
          <p:cNvPr id="54" name="그래픽 53" descr="기어가기">
            <a:extLst>
              <a:ext uri="{FF2B5EF4-FFF2-40B4-BE49-F238E27FC236}">
                <a16:creationId xmlns:a16="http://schemas.microsoft.com/office/drawing/2014/main" id="{2E103E57-94BA-4F48-8305-FCDA31618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495771">
            <a:off x="8089586" y="892853"/>
            <a:ext cx="1226961" cy="1226961"/>
          </a:xfrm>
          <a:prstGeom prst="rect">
            <a:avLst/>
          </a:prstGeom>
        </p:spPr>
      </p:pic>
      <p:sp>
        <p:nvSpPr>
          <p:cNvPr id="56" name="도넛 31">
            <a:extLst>
              <a:ext uri="{FF2B5EF4-FFF2-40B4-BE49-F238E27FC236}">
                <a16:creationId xmlns:a16="http://schemas.microsoft.com/office/drawing/2014/main" id="{515A5C8D-656C-425D-83EF-702F67347BC4}"/>
              </a:ext>
            </a:extLst>
          </p:cNvPr>
          <p:cNvSpPr/>
          <p:nvPr/>
        </p:nvSpPr>
        <p:spPr>
          <a:xfrm>
            <a:off x="5097564" y="3657992"/>
            <a:ext cx="1661632" cy="1620926"/>
          </a:xfrm>
          <a:prstGeom prst="donut">
            <a:avLst>
              <a:gd name="adj" fmla="val 7562"/>
            </a:avLst>
          </a:prstGeom>
          <a:gradFill flip="none" rotWithShape="1">
            <a:gsLst>
              <a:gs pos="0">
                <a:srgbClr val="171695"/>
              </a:gs>
              <a:gs pos="100000">
                <a:srgbClr val="019B83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7" name="그래픽 56" descr="기어가기">
            <a:extLst>
              <a:ext uri="{FF2B5EF4-FFF2-40B4-BE49-F238E27FC236}">
                <a16:creationId xmlns:a16="http://schemas.microsoft.com/office/drawing/2014/main" id="{98B9A031-D7D6-4F46-B90A-4ECD2A41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442142">
            <a:off x="5328586" y="3951801"/>
            <a:ext cx="1226961" cy="1226961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30FF5651-30DE-4E21-811A-4DB480059BCF}"/>
              </a:ext>
            </a:extLst>
          </p:cNvPr>
          <p:cNvSpPr/>
          <p:nvPr/>
        </p:nvSpPr>
        <p:spPr>
          <a:xfrm>
            <a:off x="5785650" y="5360362"/>
            <a:ext cx="365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716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2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716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래픽 2" descr="걷기">
            <a:extLst>
              <a:ext uri="{FF2B5EF4-FFF2-40B4-BE49-F238E27FC236}">
                <a16:creationId xmlns:a16="http://schemas.microsoft.com/office/drawing/2014/main" id="{1A0BB1E5-548D-4493-AC54-96814037D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66838" y="860895"/>
            <a:ext cx="1147833" cy="1147833"/>
          </a:xfrm>
          <a:prstGeom prst="rect">
            <a:avLst/>
          </a:prstGeom>
        </p:spPr>
      </p:pic>
      <p:sp>
        <p:nvSpPr>
          <p:cNvPr id="24" name="도넛 31">
            <a:extLst>
              <a:ext uri="{FF2B5EF4-FFF2-40B4-BE49-F238E27FC236}">
                <a16:creationId xmlns:a16="http://schemas.microsoft.com/office/drawing/2014/main" id="{9E333E16-EC77-44AF-8EEA-361984BBB85F}"/>
              </a:ext>
            </a:extLst>
          </p:cNvPr>
          <p:cNvSpPr/>
          <p:nvPr/>
        </p:nvSpPr>
        <p:spPr>
          <a:xfrm>
            <a:off x="2194278" y="3686567"/>
            <a:ext cx="1661632" cy="1620926"/>
          </a:xfrm>
          <a:prstGeom prst="donut">
            <a:avLst>
              <a:gd name="adj" fmla="val 7562"/>
            </a:avLst>
          </a:prstGeom>
          <a:gradFill flip="none" rotWithShape="1">
            <a:gsLst>
              <a:gs pos="0">
                <a:srgbClr val="171695"/>
              </a:gs>
              <a:gs pos="100000">
                <a:srgbClr val="019B83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8" name="그래픽 37" descr="기어가기">
            <a:extLst>
              <a:ext uri="{FF2B5EF4-FFF2-40B4-BE49-F238E27FC236}">
                <a16:creationId xmlns:a16="http://schemas.microsoft.com/office/drawing/2014/main" id="{DA66E21F-6A7D-46B6-97A8-41068304B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279165">
            <a:off x="2425300" y="3980376"/>
            <a:ext cx="1226961" cy="1226961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E868F3D3-3280-46C4-906F-8594F5DDB27A}"/>
              </a:ext>
            </a:extLst>
          </p:cNvPr>
          <p:cNvSpPr/>
          <p:nvPr/>
        </p:nvSpPr>
        <p:spPr>
          <a:xfrm>
            <a:off x="2820219" y="5388937"/>
            <a:ext cx="365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716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2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716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D57C02-9B83-4A8F-BBF5-77F6459DC4DD}"/>
              </a:ext>
            </a:extLst>
          </p:cNvPr>
          <p:cNvSpPr/>
          <p:nvPr/>
        </p:nvSpPr>
        <p:spPr>
          <a:xfrm>
            <a:off x="1978538" y="5824075"/>
            <a:ext cx="2026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과정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35" name="도넛 31">
            <a:extLst>
              <a:ext uri="{FF2B5EF4-FFF2-40B4-BE49-F238E27FC236}">
                <a16:creationId xmlns:a16="http://schemas.microsoft.com/office/drawing/2014/main" id="{B5D69CEF-C9EE-4F0E-8A1E-5046F9E8F72C}"/>
              </a:ext>
            </a:extLst>
          </p:cNvPr>
          <p:cNvSpPr/>
          <p:nvPr/>
        </p:nvSpPr>
        <p:spPr>
          <a:xfrm>
            <a:off x="7935630" y="3602065"/>
            <a:ext cx="1661632" cy="1620926"/>
          </a:xfrm>
          <a:prstGeom prst="donut">
            <a:avLst>
              <a:gd name="adj" fmla="val 7562"/>
            </a:avLst>
          </a:prstGeom>
          <a:gradFill flip="none" rotWithShape="1">
            <a:gsLst>
              <a:gs pos="0">
                <a:srgbClr val="171695"/>
              </a:gs>
              <a:gs pos="100000">
                <a:srgbClr val="019B83"/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6" name="그래픽 35" descr="기어가기">
            <a:extLst>
              <a:ext uri="{FF2B5EF4-FFF2-40B4-BE49-F238E27FC236}">
                <a16:creationId xmlns:a16="http://schemas.microsoft.com/office/drawing/2014/main" id="{5D72247C-B322-489F-947C-F8F9341702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442142">
            <a:off x="8166652" y="3895874"/>
            <a:ext cx="1226961" cy="1226961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06612988-06CC-4B16-BE97-D700E44EC96A}"/>
              </a:ext>
            </a:extLst>
          </p:cNvPr>
          <p:cNvSpPr/>
          <p:nvPr/>
        </p:nvSpPr>
        <p:spPr>
          <a:xfrm>
            <a:off x="8623716" y="5304435"/>
            <a:ext cx="365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716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2800" b="1" spc="-1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17169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458DADB-30AA-4588-B0B0-5D49B8B9BE8B}"/>
              </a:ext>
            </a:extLst>
          </p:cNvPr>
          <p:cNvSpPr/>
          <p:nvPr/>
        </p:nvSpPr>
        <p:spPr>
          <a:xfrm>
            <a:off x="7793592" y="5774878"/>
            <a:ext cx="2026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결론 및 보완점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852774-66BE-4945-A12D-DA755325BA39}"/>
              </a:ext>
            </a:extLst>
          </p:cNvPr>
          <p:cNvSpPr/>
          <p:nvPr/>
        </p:nvSpPr>
        <p:spPr>
          <a:xfrm>
            <a:off x="4955526" y="5844300"/>
            <a:ext cx="2026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313131">
                      <a:alpha val="31000"/>
                    </a:srgbClr>
                  </a:solidFill>
                </a:ln>
                <a:solidFill>
                  <a:srgbClr val="171695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구현 결과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695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635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1499128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시연 테스트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CB7CF6-54FC-434B-AAF8-E841622D21C6}"/>
              </a:ext>
            </a:extLst>
          </p:cNvPr>
          <p:cNvSpPr/>
          <p:nvPr/>
        </p:nvSpPr>
        <p:spPr>
          <a:xfrm>
            <a:off x="461839" y="851224"/>
            <a:ext cx="2994284" cy="135325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897346-E496-405C-8A3C-334B7494A2CB}"/>
              </a:ext>
            </a:extLst>
          </p:cNvPr>
          <p:cNvSpPr/>
          <p:nvPr/>
        </p:nvSpPr>
        <p:spPr>
          <a:xfrm>
            <a:off x="461839" y="986842"/>
            <a:ext cx="2994284" cy="25948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90AAFF-471D-44D7-BB48-FBFD44E01837}"/>
              </a:ext>
            </a:extLst>
          </p:cNvPr>
          <p:cNvSpPr/>
          <p:nvPr/>
        </p:nvSpPr>
        <p:spPr>
          <a:xfrm>
            <a:off x="1052647" y="3053111"/>
            <a:ext cx="18124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fall down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C35CE86-B1A4-4EC6-85EF-0417FB4D0252}"/>
              </a:ext>
            </a:extLst>
          </p:cNvPr>
          <p:cNvGrpSpPr/>
          <p:nvPr/>
        </p:nvGrpSpPr>
        <p:grpSpPr>
          <a:xfrm>
            <a:off x="4463066" y="841700"/>
            <a:ext cx="2994284" cy="2730176"/>
            <a:chOff x="798286" y="1480457"/>
            <a:chExt cx="3399221" cy="2928257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C10C0B5-684D-44F1-9582-23E83C3009C2}"/>
                </a:ext>
              </a:extLst>
            </p:cNvPr>
            <p:cNvSpPr/>
            <p:nvPr/>
          </p:nvSpPr>
          <p:spPr>
            <a:xfrm>
              <a:off x="798286" y="1480457"/>
              <a:ext cx="3399221" cy="145143"/>
            </a:xfrm>
            <a:prstGeom prst="rect">
              <a:avLst/>
            </a:prstGeom>
            <a:gradFill>
              <a:gsLst>
                <a:gs pos="0">
                  <a:srgbClr val="171695"/>
                </a:gs>
                <a:gs pos="100000">
                  <a:srgbClr val="00A1C7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2153B8B-57FB-4149-92B9-334B2AE0BDDE}"/>
                </a:ext>
              </a:extLst>
            </p:cNvPr>
            <p:cNvSpPr/>
            <p:nvPr/>
          </p:nvSpPr>
          <p:spPr>
            <a:xfrm>
              <a:off x="798286" y="1625600"/>
              <a:ext cx="3399221" cy="2783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39BC18-71E9-4EC2-9B25-C04FFE68131D}"/>
              </a:ext>
            </a:extLst>
          </p:cNvPr>
          <p:cNvSpPr/>
          <p:nvPr/>
        </p:nvSpPr>
        <p:spPr>
          <a:xfrm>
            <a:off x="5415281" y="3019925"/>
            <a:ext cx="10898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sleep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728A87A-9E6B-4882-BC2A-7BB9854EF5B1}"/>
              </a:ext>
            </a:extLst>
          </p:cNvPr>
          <p:cNvGrpSpPr/>
          <p:nvPr/>
        </p:nvGrpSpPr>
        <p:grpSpPr>
          <a:xfrm>
            <a:off x="8492867" y="841700"/>
            <a:ext cx="2994284" cy="2730176"/>
            <a:chOff x="798286" y="1480457"/>
            <a:chExt cx="3399221" cy="292825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8B7C6CD-99FA-4C04-9C61-5A32440F5A60}"/>
                </a:ext>
              </a:extLst>
            </p:cNvPr>
            <p:cNvSpPr/>
            <p:nvPr/>
          </p:nvSpPr>
          <p:spPr>
            <a:xfrm>
              <a:off x="798286" y="1480457"/>
              <a:ext cx="3399221" cy="145143"/>
            </a:xfrm>
            <a:prstGeom prst="rect">
              <a:avLst/>
            </a:prstGeom>
            <a:gradFill>
              <a:gsLst>
                <a:gs pos="0">
                  <a:srgbClr val="171695"/>
                </a:gs>
                <a:gs pos="100000">
                  <a:srgbClr val="00A1C7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9B5F427-482B-4375-BF28-F6DA1DDA62FD}"/>
                </a:ext>
              </a:extLst>
            </p:cNvPr>
            <p:cNvSpPr/>
            <p:nvPr/>
          </p:nvSpPr>
          <p:spPr>
            <a:xfrm>
              <a:off x="798286" y="1625600"/>
              <a:ext cx="3399221" cy="2783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D2A266-4779-4C3B-AEB1-4AB9F6C0B0FE}"/>
              </a:ext>
            </a:extLst>
          </p:cNvPr>
          <p:cNvSpPr/>
          <p:nvPr/>
        </p:nvSpPr>
        <p:spPr>
          <a:xfrm>
            <a:off x="9765158" y="3017878"/>
            <a:ext cx="6647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sit</a:t>
            </a:r>
            <a:endParaRPr lang="ko-KR" altLang="en-US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180C7F0-1CAE-4BB1-8641-2FF4FD949F99}"/>
              </a:ext>
            </a:extLst>
          </p:cNvPr>
          <p:cNvGrpSpPr/>
          <p:nvPr/>
        </p:nvGrpSpPr>
        <p:grpSpPr>
          <a:xfrm>
            <a:off x="2363917" y="3832550"/>
            <a:ext cx="2994284" cy="2730176"/>
            <a:chOff x="798286" y="1480457"/>
            <a:chExt cx="3399221" cy="292825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E9D748D-B1A6-4ACD-9F98-851CAE62A05B}"/>
                </a:ext>
              </a:extLst>
            </p:cNvPr>
            <p:cNvSpPr/>
            <p:nvPr/>
          </p:nvSpPr>
          <p:spPr>
            <a:xfrm>
              <a:off x="798286" y="1480457"/>
              <a:ext cx="3399221" cy="145143"/>
            </a:xfrm>
            <a:prstGeom prst="rect">
              <a:avLst/>
            </a:prstGeom>
            <a:gradFill>
              <a:gsLst>
                <a:gs pos="0">
                  <a:srgbClr val="171695"/>
                </a:gs>
                <a:gs pos="100000">
                  <a:srgbClr val="00A1C7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95870BE5-F23A-47E8-B014-2E42229207EF}"/>
                </a:ext>
              </a:extLst>
            </p:cNvPr>
            <p:cNvSpPr/>
            <p:nvPr/>
          </p:nvSpPr>
          <p:spPr>
            <a:xfrm>
              <a:off x="798286" y="1625600"/>
              <a:ext cx="3399221" cy="2783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EBDEE79-0653-415A-9A6B-7E3B8E6846BF}"/>
              </a:ext>
            </a:extLst>
          </p:cNvPr>
          <p:cNvSpPr/>
          <p:nvPr/>
        </p:nvSpPr>
        <p:spPr>
          <a:xfrm>
            <a:off x="3407664" y="6045014"/>
            <a:ext cx="9887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walk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36D851E8-8898-4548-B5E2-8F14A538EBEF}"/>
              </a:ext>
            </a:extLst>
          </p:cNvPr>
          <p:cNvGrpSpPr/>
          <p:nvPr/>
        </p:nvGrpSpPr>
        <p:grpSpPr>
          <a:xfrm>
            <a:off x="6393718" y="3832550"/>
            <a:ext cx="2994284" cy="2730176"/>
            <a:chOff x="798286" y="1480457"/>
            <a:chExt cx="3399221" cy="2928257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FB8AF9E-202E-4968-96FC-2F9BCDB9D905}"/>
                </a:ext>
              </a:extLst>
            </p:cNvPr>
            <p:cNvSpPr/>
            <p:nvPr/>
          </p:nvSpPr>
          <p:spPr>
            <a:xfrm>
              <a:off x="798286" y="1480457"/>
              <a:ext cx="3399221" cy="145143"/>
            </a:xfrm>
            <a:prstGeom prst="rect">
              <a:avLst/>
            </a:prstGeom>
            <a:gradFill>
              <a:gsLst>
                <a:gs pos="0">
                  <a:srgbClr val="171695"/>
                </a:gs>
                <a:gs pos="100000">
                  <a:srgbClr val="00A1C7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DA64031-FBCD-4A45-A2B6-68BF575E4673}"/>
                </a:ext>
              </a:extLst>
            </p:cNvPr>
            <p:cNvSpPr/>
            <p:nvPr/>
          </p:nvSpPr>
          <p:spPr>
            <a:xfrm>
              <a:off x="798286" y="1625600"/>
              <a:ext cx="3399221" cy="278311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01C5FFD-EE08-4C19-A2AD-674CEC5BD928}"/>
              </a:ext>
            </a:extLst>
          </p:cNvPr>
          <p:cNvSpPr/>
          <p:nvPr/>
        </p:nvSpPr>
        <p:spPr>
          <a:xfrm>
            <a:off x="7390675" y="6033734"/>
            <a:ext cx="1106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bend</a:t>
            </a:r>
            <a:endParaRPr lang="ko-KR" altLang="en-US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565491-7EF7-44B8-A1B0-46B998703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15" y="1032627"/>
            <a:ext cx="2804509" cy="2112314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DBEE6803-41E9-45B6-8376-181936068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57" y="1021055"/>
            <a:ext cx="2810192" cy="2119489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D5BEA528-14F1-4348-9089-E009C766F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5" y="1019952"/>
            <a:ext cx="2754713" cy="212059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F42B773E-737D-482C-BE3D-4072E9F9B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026" y="3993767"/>
            <a:ext cx="2852350" cy="213271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836AE423-0429-4835-B569-2DA27E92DA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651" y="3993767"/>
            <a:ext cx="2832799" cy="21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8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1499128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시연 테스트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C241E8-F372-4D8D-B29F-B604B31EF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955372"/>
            <a:ext cx="8686800" cy="544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79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1499128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+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시연 테스트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1E1C73-2998-4F74-B501-02B0C95DF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750775"/>
            <a:ext cx="96012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0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371849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58900" y="1699505"/>
            <a:ext cx="60244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69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6 </a:t>
            </a:r>
            <a:r>
              <a:rPr lang="ko-KR" altLang="en-US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결론 및 보완점</a:t>
            </a:r>
            <a:endParaRPr lang="ko-KR" altLang="en-US" sz="5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695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325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174599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6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결론 및 보완점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9CF5E1-D0EF-43A5-A083-0C68BF59B4B9}"/>
              </a:ext>
            </a:extLst>
          </p:cNvPr>
          <p:cNvSpPr/>
          <p:nvPr/>
        </p:nvSpPr>
        <p:spPr>
          <a:xfrm>
            <a:off x="1276350" y="1898119"/>
            <a:ext cx="9353550" cy="3908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1.  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우리가 직접 만든 데이터로 절대적인 데이터 수 부족</a:t>
            </a: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2.  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넘어지는 상황이 다양하지 못함</a:t>
            </a: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3.  </a:t>
            </a:r>
            <a:r>
              <a:rPr lang="ko-KR" altLang="en-US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컴퓨팅 파워</a:t>
            </a: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altLang="ko-KR" sz="3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9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E14028-FD83-4E08-BB6A-D4CCD21F0A63}"/>
              </a:ext>
            </a:extLst>
          </p:cNvPr>
          <p:cNvSpPr txBox="1"/>
          <p:nvPr/>
        </p:nvSpPr>
        <p:spPr>
          <a:xfrm>
            <a:off x="186252" y="82094"/>
            <a:ext cx="174599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6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결론 및 보완점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B0792CB-3A3E-4B48-9F40-30245B731B40}"/>
              </a:ext>
            </a:extLst>
          </p:cNvPr>
          <p:cNvSpPr/>
          <p:nvPr/>
        </p:nvSpPr>
        <p:spPr>
          <a:xfrm>
            <a:off x="6841069" y="2136866"/>
            <a:ext cx="4446746" cy="311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7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Threshold</a:t>
            </a:r>
            <a:r>
              <a:rPr lang="ko-KR" altLang="en-US" sz="27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기준을 낮게 잡아서</a:t>
            </a:r>
            <a:endParaRPr lang="en-US" altLang="ko-KR" sz="27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7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0.3~0.4</a:t>
            </a:r>
            <a:r>
              <a:rPr lang="ko-KR" altLang="en-US" sz="27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보다 크면 </a:t>
            </a:r>
            <a:endParaRPr lang="en-US" altLang="ko-KR" sz="27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7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non-fall down</a:t>
            </a:r>
            <a:r>
              <a:rPr lang="ko-KR" altLang="en-US" sz="27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으로</a:t>
            </a:r>
            <a:endParaRPr lang="en-US" altLang="ko-KR" sz="27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분류되었다고 하더라도 </a:t>
            </a:r>
            <a:endParaRPr lang="en-US" altLang="ko-KR" sz="27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7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알람이 가도록</a:t>
            </a:r>
            <a:r>
              <a:rPr lang="en-US" altLang="ko-KR" sz="27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</a:t>
            </a:r>
            <a:r>
              <a:rPr lang="ko-KR" altLang="en-US" sz="27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</a:t>
            </a:r>
            <a:endParaRPr lang="en-US" altLang="ko-KR" sz="27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2ED323-6F8C-416B-AB32-B859C937530B}"/>
              </a:ext>
            </a:extLst>
          </p:cNvPr>
          <p:cNvSpPr/>
          <p:nvPr/>
        </p:nvSpPr>
        <p:spPr>
          <a:xfrm>
            <a:off x="1202571" y="1485168"/>
            <a:ext cx="4618775" cy="240361"/>
          </a:xfrm>
          <a:prstGeom prst="rect">
            <a:avLst/>
          </a:prstGeom>
          <a:gradFill>
            <a:gsLst>
              <a:gs pos="0">
                <a:srgbClr val="171695"/>
              </a:gs>
              <a:gs pos="100000">
                <a:srgbClr val="00A1C7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06AB858-77D2-495C-B7AD-A7AD622434A5}"/>
              </a:ext>
            </a:extLst>
          </p:cNvPr>
          <p:cNvSpPr/>
          <p:nvPr/>
        </p:nvSpPr>
        <p:spPr>
          <a:xfrm>
            <a:off x="1202571" y="1605348"/>
            <a:ext cx="4618775" cy="46089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7A21247-BD75-4F78-B000-4094DB59A42C}"/>
              </a:ext>
            </a:extLst>
          </p:cNvPr>
          <p:cNvSpPr/>
          <p:nvPr/>
        </p:nvSpPr>
        <p:spPr>
          <a:xfrm>
            <a:off x="1575475" y="2236813"/>
            <a:ext cx="3872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Fall Down: 0.6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Non-Fall Down: 0.4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B22EE8C-847D-4033-A586-83E38B6ACB7D}"/>
              </a:ext>
            </a:extLst>
          </p:cNvPr>
          <p:cNvSpPr/>
          <p:nvPr/>
        </p:nvSpPr>
        <p:spPr>
          <a:xfrm>
            <a:off x="1575475" y="4247846"/>
            <a:ext cx="38729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Fall Down: 0.42</a:t>
            </a:r>
          </a:p>
          <a:p>
            <a:pPr algn="ctr"/>
            <a:r>
              <a:rPr lang="en-US" altLang="ko-KR" sz="3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Non-Fall Down: 0.58</a:t>
            </a:r>
          </a:p>
        </p:txBody>
      </p:sp>
      <p:sp>
        <p:nvSpPr>
          <p:cNvPr id="25" name="1/2 액자 24">
            <a:extLst>
              <a:ext uri="{FF2B5EF4-FFF2-40B4-BE49-F238E27FC236}">
                <a16:creationId xmlns:a16="http://schemas.microsoft.com/office/drawing/2014/main" id="{833D66AE-C7D6-45AD-9320-D880F85BF437}"/>
              </a:ext>
            </a:extLst>
          </p:cNvPr>
          <p:cNvSpPr/>
          <p:nvPr/>
        </p:nvSpPr>
        <p:spPr>
          <a:xfrm rot="13133244">
            <a:off x="5021992" y="1774631"/>
            <a:ext cx="361767" cy="867215"/>
          </a:xfrm>
          <a:prstGeom prst="half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1/2 액자 25">
            <a:extLst>
              <a:ext uri="{FF2B5EF4-FFF2-40B4-BE49-F238E27FC236}">
                <a16:creationId xmlns:a16="http://schemas.microsoft.com/office/drawing/2014/main" id="{9E0F73A9-8597-44FB-9B31-3E697EFDE2EA}"/>
              </a:ext>
            </a:extLst>
          </p:cNvPr>
          <p:cNvSpPr/>
          <p:nvPr/>
        </p:nvSpPr>
        <p:spPr>
          <a:xfrm rot="13133244">
            <a:off x="5568353" y="4240505"/>
            <a:ext cx="361767" cy="867215"/>
          </a:xfrm>
          <a:prstGeom prst="half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1/2 액자 26">
            <a:extLst>
              <a:ext uri="{FF2B5EF4-FFF2-40B4-BE49-F238E27FC236}">
                <a16:creationId xmlns:a16="http://schemas.microsoft.com/office/drawing/2014/main" id="{DD850C68-9850-4477-9A46-BF9907E3ADE8}"/>
              </a:ext>
            </a:extLst>
          </p:cNvPr>
          <p:cNvSpPr/>
          <p:nvPr/>
        </p:nvSpPr>
        <p:spPr>
          <a:xfrm rot="13133244">
            <a:off x="5139075" y="3828476"/>
            <a:ext cx="361767" cy="867215"/>
          </a:xfrm>
          <a:prstGeom prst="halfFrame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04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97208" y="3865007"/>
            <a:ext cx="17761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사람이 미래다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</a:p>
          <a:p>
            <a:pPr algn="ctr"/>
            <a:r>
              <a:rPr lang="ko-KR" altLang="en-US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감사합니다</a:t>
            </a:r>
            <a:r>
              <a:rPr lang="en-US" altLang="ko-KR" sz="20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.</a:t>
            </a:r>
            <a:endParaRPr lang="ko-KR" altLang="en-US" sz="20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677787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328242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기어가기">
            <a:extLst>
              <a:ext uri="{FF2B5EF4-FFF2-40B4-BE49-F238E27FC236}">
                <a16:creationId xmlns:a16="http://schemas.microsoft.com/office/drawing/2014/main" id="{CA6783BE-DCE9-4911-88EB-9106B00D6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581188">
            <a:off x="4692675" y="1324576"/>
            <a:ext cx="2583448" cy="258344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1E7559-149C-4E00-B58F-A569EA1A27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064" y="4721913"/>
            <a:ext cx="1814321" cy="186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8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371849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58900" y="1699505"/>
            <a:ext cx="697819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1695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1 </a:t>
            </a:r>
            <a:r>
              <a:rPr lang="ko-KR" altLang="en-US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주제 선정 및 배경</a:t>
            </a:r>
            <a:endParaRPr lang="ko-KR" altLang="en-US" sz="5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1695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6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AE55-66ED-4C34-975F-40515DBCC55A}"/>
              </a:ext>
            </a:extLst>
          </p:cNvPr>
          <p:cNvSpPr txBox="1"/>
          <p:nvPr/>
        </p:nvSpPr>
        <p:spPr>
          <a:xfrm>
            <a:off x="186252" y="82094"/>
            <a:ext cx="202331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주제 선정 및 배경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EF6BA92-3625-4EF9-97CB-55D87F36B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4" y="1191116"/>
            <a:ext cx="11814777" cy="177803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9E7481-1C4B-41F9-81E4-CF5E017F2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742" y="3025919"/>
            <a:ext cx="8288804" cy="124609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083D6F1-4C89-4FFB-A97A-307D66EDD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144" y="4211003"/>
            <a:ext cx="9193373" cy="195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42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9AE55-66ED-4C34-975F-40515DBCC55A}"/>
              </a:ext>
            </a:extLst>
          </p:cNvPr>
          <p:cNvSpPr txBox="1"/>
          <p:nvPr/>
        </p:nvSpPr>
        <p:spPr>
          <a:xfrm>
            <a:off x="186252" y="82094"/>
            <a:ext cx="202331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주제 선정 및 배경</a:t>
            </a:r>
          </a:p>
        </p:txBody>
      </p:sp>
      <p:pic>
        <p:nvPicPr>
          <p:cNvPr id="6" name="그래픽 5" descr="눈">
            <a:extLst>
              <a:ext uri="{FF2B5EF4-FFF2-40B4-BE49-F238E27FC236}">
                <a16:creationId xmlns:a16="http://schemas.microsoft.com/office/drawing/2014/main" id="{EC542CC4-4671-4341-AD83-73838C02D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1515" y="1148701"/>
            <a:ext cx="2379264" cy="23792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540F12-9A52-4CE5-9D98-EA72CF826A12}"/>
              </a:ext>
            </a:extLst>
          </p:cNvPr>
          <p:cNvSpPr txBox="1"/>
          <p:nvPr/>
        </p:nvSpPr>
        <p:spPr>
          <a:xfrm>
            <a:off x="2953897" y="3952743"/>
            <a:ext cx="6248729" cy="1561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노약자의 경우 낙상은 매우 위험하며 치명적이다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-&gt; 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낙상으로 인한 </a:t>
            </a:r>
            <a:r>
              <a:rPr lang="en-US" altLang="ko-KR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2</a:t>
            </a:r>
            <a:r>
              <a:rPr lang="ko-KR" altLang="en-US" sz="2000" dirty="0"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차 피해를 방지하기 위한 </a:t>
            </a:r>
            <a:endParaRPr lang="en-US" altLang="ko-KR" sz="2000" dirty="0"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rgbClr val="FF0000"/>
                </a:solidFill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Fall Down Detection</a:t>
            </a:r>
            <a:endParaRPr lang="ko-KR" altLang="en-US" sz="2800" b="1" dirty="0">
              <a:solidFill>
                <a:srgbClr val="FF0000"/>
              </a:solidFill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D58398-7791-494F-8B1D-82FCEBE54395}"/>
              </a:ext>
            </a:extLst>
          </p:cNvPr>
          <p:cNvSpPr txBox="1"/>
          <p:nvPr/>
        </p:nvSpPr>
        <p:spPr>
          <a:xfrm>
            <a:off x="4144325" y="3239958"/>
            <a:ext cx="4896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지켜보지 않으면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 ‘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알 수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’</a:t>
            </a: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가 없다</a:t>
            </a:r>
            <a:r>
              <a:rPr lang="en-US" altLang="ko-KR" sz="24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.</a:t>
            </a:r>
            <a:endParaRPr lang="ko-KR" altLang="en-US" sz="2400" dirty="0">
              <a:ln>
                <a:solidFill>
                  <a:schemeClr val="accent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23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E2FD63-DED3-4FCD-B1D1-8E8DB0D1FA95}"/>
              </a:ext>
            </a:extLst>
          </p:cNvPr>
          <p:cNvGrpSpPr/>
          <p:nvPr/>
        </p:nvGrpSpPr>
        <p:grpSpPr>
          <a:xfrm>
            <a:off x="7844519" y="1130196"/>
            <a:ext cx="2356284" cy="4329320"/>
            <a:chOff x="3874217" y="4793561"/>
            <a:chExt cx="493340" cy="900882"/>
          </a:xfrm>
        </p:grpSpPr>
        <p:sp>
          <p:nvSpPr>
            <p:cNvPr id="84" name="모서리가 둥근 직사각형 54">
              <a:extLst>
                <a:ext uri="{FF2B5EF4-FFF2-40B4-BE49-F238E27FC236}">
                  <a16:creationId xmlns:a16="http://schemas.microsoft.com/office/drawing/2014/main" id="{B1A82BDA-4D6C-4E3D-9EB5-194C3253104E}"/>
                </a:ext>
              </a:extLst>
            </p:cNvPr>
            <p:cNvSpPr/>
            <p:nvPr/>
          </p:nvSpPr>
          <p:spPr>
            <a:xfrm>
              <a:off x="3874217" y="4793561"/>
              <a:ext cx="493340" cy="900882"/>
            </a:xfrm>
            <a:prstGeom prst="roundRect">
              <a:avLst/>
            </a:prstGeom>
            <a:solidFill>
              <a:srgbClr val="2C2A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15D9514-5B4A-44E0-932B-7CF75D6A0B51}"/>
                </a:ext>
              </a:extLst>
            </p:cNvPr>
            <p:cNvSpPr/>
            <p:nvPr/>
          </p:nvSpPr>
          <p:spPr>
            <a:xfrm>
              <a:off x="3914805" y="4920898"/>
              <a:ext cx="412163" cy="320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794FCAE6-5F2B-41B3-9FD8-0DB84E0CE290}"/>
                </a:ext>
              </a:extLst>
            </p:cNvPr>
            <p:cNvSpPr/>
            <p:nvPr/>
          </p:nvSpPr>
          <p:spPr>
            <a:xfrm>
              <a:off x="3914805" y="5237496"/>
              <a:ext cx="412163" cy="320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타원 86">
              <a:extLst>
                <a:ext uri="{FF2B5EF4-FFF2-40B4-BE49-F238E27FC236}">
                  <a16:creationId xmlns:a16="http://schemas.microsoft.com/office/drawing/2014/main" id="{4A11B7B0-0934-45BB-BBB6-B67EEA750F44}"/>
                </a:ext>
              </a:extLst>
            </p:cNvPr>
            <p:cNvSpPr/>
            <p:nvPr/>
          </p:nvSpPr>
          <p:spPr>
            <a:xfrm>
              <a:off x="4070486" y="5568780"/>
              <a:ext cx="100802" cy="10080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래픽 4" descr="자명종 시계">
            <a:extLst>
              <a:ext uri="{FF2B5EF4-FFF2-40B4-BE49-F238E27FC236}">
                <a16:creationId xmlns:a16="http://schemas.microsoft.com/office/drawing/2014/main" id="{ACDF3668-E433-4AFE-874E-A81C03FBE7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6580" y="3294855"/>
            <a:ext cx="914400" cy="914400"/>
          </a:xfrm>
          <a:prstGeom prst="rect">
            <a:avLst/>
          </a:prstGeom>
        </p:spPr>
      </p:pic>
      <p:pic>
        <p:nvPicPr>
          <p:cNvPr id="7" name="그래픽 6" descr="주택">
            <a:extLst>
              <a:ext uri="{FF2B5EF4-FFF2-40B4-BE49-F238E27FC236}">
                <a16:creationId xmlns:a16="http://schemas.microsoft.com/office/drawing/2014/main" id="{239D371A-051F-4452-BEC0-67114D1D4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37972" y="1008856"/>
            <a:ext cx="4571999" cy="4571999"/>
          </a:xfrm>
          <a:prstGeom prst="rect">
            <a:avLst/>
          </a:prstGeom>
        </p:spPr>
      </p:pic>
      <p:pic>
        <p:nvPicPr>
          <p:cNvPr id="14" name="그래픽 13" descr="기어가기">
            <a:extLst>
              <a:ext uri="{FF2B5EF4-FFF2-40B4-BE49-F238E27FC236}">
                <a16:creationId xmlns:a16="http://schemas.microsoft.com/office/drawing/2014/main" id="{1E7AA457-78FB-479A-B65D-5C3BDEB8AC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2634067">
            <a:off x="2770322" y="3908071"/>
            <a:ext cx="1309465" cy="130946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6521EF-2A1A-4C34-A25E-293C7699F0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73" y="2916880"/>
            <a:ext cx="914400" cy="914400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02F7E85-924A-422B-B7A1-8534F5FCAC8E}"/>
              </a:ext>
            </a:extLst>
          </p:cNvPr>
          <p:cNvSpPr/>
          <p:nvPr/>
        </p:nvSpPr>
        <p:spPr>
          <a:xfrm>
            <a:off x="6061275" y="3234701"/>
            <a:ext cx="869679" cy="596579"/>
          </a:xfrm>
          <a:prstGeom prst="right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9" name="그래픽 88" descr="봉투 열기">
            <a:extLst>
              <a:ext uri="{FF2B5EF4-FFF2-40B4-BE49-F238E27FC236}">
                <a16:creationId xmlns:a16="http://schemas.microsoft.com/office/drawing/2014/main" id="{FB4E7687-A768-4C3E-84E0-335B474043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56580" y="2186485"/>
            <a:ext cx="914400" cy="91440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EA5E0A73-AE35-4BA4-886C-F8A6CB4B989C}"/>
              </a:ext>
            </a:extLst>
          </p:cNvPr>
          <p:cNvSpPr txBox="1"/>
          <p:nvPr/>
        </p:nvSpPr>
        <p:spPr>
          <a:xfrm>
            <a:off x="186252" y="82094"/>
            <a:ext cx="2023311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주제 선정 및 배경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E75F451-1383-45F2-B9AC-F1046F6C9B8E}"/>
              </a:ext>
            </a:extLst>
          </p:cNvPr>
          <p:cNvSpPr txBox="1"/>
          <p:nvPr/>
        </p:nvSpPr>
        <p:spPr>
          <a:xfrm>
            <a:off x="1047991" y="5339722"/>
            <a:ext cx="10519226" cy="9439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집에 혼자 있는 보호 대상자가 쓰러진다면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		   -&gt; </a:t>
            </a:r>
            <a:r>
              <a:rPr lang="ko-KR" altLang="en-US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쓰러졌을 때 알람이 오게 할 수 있도록 쓰러짐을 인식하는 모델을 만들어보자</a:t>
            </a:r>
            <a:r>
              <a:rPr lang="en-US" altLang="ko-KR" sz="200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12롯데마트드림Medium" panose="02020603020101020101" pitchFamily="18" charset="-127"/>
                <a:ea typeface="12롯데마트드림Medium" panose="02020603020101020101" pitchFamily="18" charset="-127"/>
              </a:rPr>
              <a:t>!</a:t>
            </a:r>
            <a:endParaRPr lang="ko-KR" altLang="en-US" sz="2000" dirty="0">
              <a:ln>
                <a:solidFill>
                  <a:schemeClr val="accent1">
                    <a:alpha val="0"/>
                  </a:schemeClr>
                </a:solidFill>
              </a:ln>
              <a:latin typeface="12롯데마트드림Medium" panose="02020603020101020101" pitchFamily="18" charset="-127"/>
              <a:ea typeface="12롯데마트드림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17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3371849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658900" y="1699505"/>
            <a:ext cx="50706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8BCC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2 </a:t>
            </a:r>
            <a:r>
              <a:rPr lang="ko-KR" altLang="en-US" sz="5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11313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6812281"/>
            <a:ext cx="12192000" cy="45719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458900"/>
            <a:ext cx="12192000" cy="114301"/>
          </a:xfrm>
          <a:prstGeom prst="rect">
            <a:avLst/>
          </a:prstGeom>
          <a:gradFill flip="none" rotWithShape="1">
            <a:gsLst>
              <a:gs pos="52000">
                <a:srgbClr val="008BCC"/>
              </a:gs>
              <a:gs pos="0">
                <a:srgbClr val="171695"/>
              </a:gs>
              <a:gs pos="100000">
                <a:srgbClr val="019B83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59CFD-A275-4E0C-B897-45D26F8D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73" y="1079103"/>
            <a:ext cx="6760303" cy="5227276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D5FBEEE3-9F71-4944-A721-5F282E011BDF}"/>
              </a:ext>
            </a:extLst>
          </p:cNvPr>
          <p:cNvSpPr/>
          <p:nvPr/>
        </p:nvSpPr>
        <p:spPr>
          <a:xfrm rot="15630242">
            <a:off x="7398046" y="2086416"/>
            <a:ext cx="323850" cy="714375"/>
          </a:xfrm>
          <a:prstGeom prst="down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8520E32-7797-4962-AD12-7A6962E749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548" y="1329178"/>
            <a:ext cx="2952750" cy="2228850"/>
          </a:xfrm>
          <a:prstGeom prst="rect">
            <a:avLst/>
          </a:prstGeom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B5AA580D-A91B-4D5C-9491-3381D9772520}"/>
              </a:ext>
            </a:extLst>
          </p:cNvPr>
          <p:cNvSpPr/>
          <p:nvPr/>
        </p:nvSpPr>
        <p:spPr>
          <a:xfrm rot="16867489">
            <a:off x="7400756" y="4422613"/>
            <a:ext cx="323850" cy="714375"/>
          </a:xfrm>
          <a:prstGeom prst="downArrow">
            <a:avLst/>
          </a:prstGeom>
          <a:solidFill>
            <a:srgbClr val="1716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86C0C88-BD21-4B08-BC86-6A85F8F7B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547" y="3906315"/>
            <a:ext cx="2952749" cy="222884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B93745-5490-4750-A08B-658DE1E66925}"/>
              </a:ext>
            </a:extLst>
          </p:cNvPr>
          <p:cNvSpPr txBox="1"/>
          <p:nvPr/>
        </p:nvSpPr>
        <p:spPr>
          <a:xfrm>
            <a:off x="186252" y="82094"/>
            <a:ext cx="1468672" cy="338554"/>
          </a:xfrm>
          <a:prstGeom prst="rect">
            <a:avLst/>
          </a:prstGeom>
          <a:noFill/>
          <a:ln>
            <a:solidFill>
              <a:schemeClr val="accent1"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 </a:t>
            </a:r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677787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수집</a:t>
            </a:r>
          </a:p>
        </p:txBody>
      </p:sp>
    </p:spTree>
    <p:extLst>
      <p:ext uri="{BB962C8B-B14F-4D97-AF65-F5344CB8AC3E}">
        <p14:creationId xmlns:p14="http://schemas.microsoft.com/office/powerpoint/2010/main" val="253918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708</Words>
  <Application>Microsoft Office PowerPoint</Application>
  <PresentationFormat>와이드스크린</PresentationFormat>
  <Paragraphs>177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5" baseType="lpstr">
      <vt:lpstr>맑은 고딕</vt:lpstr>
      <vt:lpstr>12롯데마트드림Medium</vt:lpstr>
      <vt:lpstr>Noto Sans CJK JP Regular</vt:lpstr>
      <vt:lpstr>12롯데마트드림Light</vt:lpstr>
      <vt:lpstr>08서울남산체 B</vt:lpstr>
      <vt:lpstr>08서울남산체 EB</vt:lpstr>
      <vt:lpstr>12롯데마트드림Bold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HoSung</cp:lastModifiedBy>
  <cp:revision>120</cp:revision>
  <dcterms:created xsi:type="dcterms:W3CDTF">2015-06-14T06:36:59Z</dcterms:created>
  <dcterms:modified xsi:type="dcterms:W3CDTF">2018-07-14T04:45:19Z</dcterms:modified>
</cp:coreProperties>
</file>